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12" r:id="rId3"/>
    <p:sldId id="310" r:id="rId4"/>
    <p:sldId id="320" r:id="rId5"/>
    <p:sldId id="311" r:id="rId6"/>
    <p:sldId id="258" r:id="rId7"/>
    <p:sldId id="257" r:id="rId8"/>
    <p:sldId id="276" r:id="rId9"/>
    <p:sldId id="277" r:id="rId10"/>
    <p:sldId id="278" r:id="rId11"/>
    <p:sldId id="321" r:id="rId12"/>
    <p:sldId id="322" r:id="rId13"/>
    <p:sldId id="313" r:id="rId14"/>
    <p:sldId id="279" r:id="rId15"/>
    <p:sldId id="259" r:id="rId16"/>
    <p:sldId id="280" r:id="rId17"/>
    <p:sldId id="281" r:id="rId18"/>
    <p:sldId id="323" r:id="rId19"/>
    <p:sldId id="314" r:id="rId20"/>
    <p:sldId id="284" r:id="rId21"/>
    <p:sldId id="285" r:id="rId22"/>
    <p:sldId id="316" r:id="rId23"/>
    <p:sldId id="319" r:id="rId24"/>
    <p:sldId id="324" r:id="rId25"/>
    <p:sldId id="318" r:id="rId26"/>
    <p:sldId id="325" r:id="rId27"/>
    <p:sldId id="317" r:id="rId28"/>
    <p:sldId id="287" r:id="rId29"/>
    <p:sldId id="288" r:id="rId30"/>
    <p:sldId id="289" r:id="rId31"/>
    <p:sldId id="290" r:id="rId32"/>
    <p:sldId id="291" r:id="rId33"/>
    <p:sldId id="29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997"/>
    <p:restoredTop sz="94648"/>
  </p:normalViewPr>
  <p:slideViewPr>
    <p:cSldViewPr snapToGrid="0" snapToObjects="1">
      <p:cViewPr varScale="1">
        <p:scale>
          <a:sx n="103" d="100"/>
          <a:sy n="103" d="100"/>
        </p:scale>
        <p:origin x="19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19330-E12A-3443-AFDE-0DC9A9DF1D8A}" type="datetimeFigureOut">
              <a:rPr kumimoji="1" lang="zh-CN" altLang="en-US" smtClean="0"/>
              <a:t>2022/5/10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91539-F1C4-D448-839A-C5AA2D4DD30A}" type="slidenum">
              <a:rPr kumimoji="1" lang="zh-CN" altLang="en-US" smtClean="0"/>
              <a:t>‹#›</a:t>
            </a:fld>
            <a:endParaRPr kumimoji="1" lang="zh-CN" altLang="en-US"/>
          </a:p>
        </p:txBody>
      </p:sp>
    </p:spTree>
    <p:extLst>
      <p:ext uri="{BB962C8B-B14F-4D97-AF65-F5344CB8AC3E}">
        <p14:creationId xmlns:p14="http://schemas.microsoft.com/office/powerpoint/2010/main" val="4262796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91539-F1C4-D448-839A-C5AA2D4DD30A}" type="slidenum">
              <a:rPr kumimoji="1" lang="zh-CN" altLang="en-US" smtClean="0"/>
              <a:t>6</a:t>
            </a:fld>
            <a:endParaRPr kumimoji="1" lang="zh-CN" altLang="en-US"/>
          </a:p>
        </p:txBody>
      </p:sp>
    </p:spTree>
    <p:extLst>
      <p:ext uri="{BB962C8B-B14F-4D97-AF65-F5344CB8AC3E}">
        <p14:creationId xmlns:p14="http://schemas.microsoft.com/office/powerpoint/2010/main" val="204088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91539-F1C4-D448-839A-C5AA2D4DD30A}" type="slidenum">
              <a:rPr kumimoji="1" lang="zh-CN" altLang="en-US" smtClean="0"/>
              <a:t>7</a:t>
            </a:fld>
            <a:endParaRPr kumimoji="1" lang="zh-CN" altLang="en-US"/>
          </a:p>
        </p:txBody>
      </p:sp>
    </p:spTree>
    <p:extLst>
      <p:ext uri="{BB962C8B-B14F-4D97-AF65-F5344CB8AC3E}">
        <p14:creationId xmlns:p14="http://schemas.microsoft.com/office/powerpoint/2010/main" val="5850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8091539-F1C4-D448-839A-C5AA2D4DD30A}" type="slidenum">
              <a:rPr kumimoji="1" lang="zh-CN" altLang="en-US" smtClean="0"/>
              <a:t>15</a:t>
            </a:fld>
            <a:endParaRPr kumimoji="1" lang="zh-CN" altLang="en-US"/>
          </a:p>
        </p:txBody>
      </p:sp>
    </p:spTree>
    <p:extLst>
      <p:ext uri="{BB962C8B-B14F-4D97-AF65-F5344CB8AC3E}">
        <p14:creationId xmlns:p14="http://schemas.microsoft.com/office/powerpoint/2010/main" val="313220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7DDF-8EB1-1244-BEFD-E722B99ADDF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17BD27A-38F7-B149-9EFB-9563D2A39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34ABB78-D0BB-1C48-86F5-1FBD3233D167}"/>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D7AD0240-AECD-A540-933F-C9912FCA51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90EF808-1BB1-504F-9F5C-B71495ECDB5A}"/>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94789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C2453-465B-1A42-A898-E4B89E06BD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50FFF0B-831B-964F-ACBB-CE9E4462AD0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32FBF4-72B7-D941-9D03-1ACD01AD30A4}"/>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86917769-427F-3049-B276-8B10CD44DF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2E1164-179A-4541-B287-426AA6C9C4C5}"/>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63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AC9C83-D4E1-A244-AC8B-6B8A9601AD3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71BC31B-A08F-0647-95A4-9AE1D54A45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FE22CBF-C247-A74C-AF65-0323D6AAFD47}"/>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91EFB565-62C6-F344-86C7-B2BEB2CF479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0E52E2-A587-2B46-A7BC-0F5058DA9D2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3126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499EC-C7A4-5746-99D9-33BBC68FB40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D44C47D-A9BF-5843-80A9-2D758991C52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C5CA7EC-DA1F-BC44-B02C-74CA54D97D38}"/>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AF3F1F1D-D115-AB44-ADCF-72D537F11F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C82262-36A0-144F-BFAA-61457DCCEB3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0461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02C19-B3B9-6241-BBC7-A21F945F26B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B47F356-8D1B-4F4C-A40B-ADCA24B7D9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FB1EB03-673C-7D43-8900-620F539128C5}"/>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549BFC9A-1746-D54E-A7B3-80E15376359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BE73A34-D910-BF45-9B2E-F5678B736FB2}"/>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33812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789DA-9740-5B49-8F5A-6035FB54291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247E32D-695C-DA4F-B820-82A8F4F2AA2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281875A-6B37-464D-AC38-0ECC9A9D09A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1A8D18F-FD19-EA4C-A507-F161B11A9F68}"/>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6" name="页脚占位符 5">
            <a:extLst>
              <a:ext uri="{FF2B5EF4-FFF2-40B4-BE49-F238E27FC236}">
                <a16:creationId xmlns:a16="http://schemas.microsoft.com/office/drawing/2014/main" id="{2F0DA005-2515-9641-8669-4570CE1532C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A968677-A8EE-6440-8EC7-F586B73318EE}"/>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30174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CA28-1EFF-F14E-BE03-0EB3897DC5F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90D2F13-B4B4-FE42-927A-2974379C7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46C0773-8792-AE45-A6FB-3027E30CD94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765D2FE-ACF9-DB47-9B84-7F9B856D2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AB3099C-3877-6C4A-AA7E-A2D054CDFC6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98EE036-6B2C-0E41-91C1-71E683717068}"/>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8" name="页脚占位符 7">
            <a:extLst>
              <a:ext uri="{FF2B5EF4-FFF2-40B4-BE49-F238E27FC236}">
                <a16:creationId xmlns:a16="http://schemas.microsoft.com/office/drawing/2014/main" id="{A1388A42-087F-FE47-A459-29564C6AC91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451199F-196A-2349-9EC0-656D62C63CC7}"/>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4500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1B50-E87B-C140-86FB-C7427DD0225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232977-6869-5E41-8E1D-3FA8EC24B852}"/>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4" name="页脚占位符 3">
            <a:extLst>
              <a:ext uri="{FF2B5EF4-FFF2-40B4-BE49-F238E27FC236}">
                <a16:creationId xmlns:a16="http://schemas.microsoft.com/office/drawing/2014/main" id="{C202C5B5-B0CA-2A4C-B0C4-6BFED909CFC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0FBC0FD-38AC-E44B-B412-772EB0E74CF4}"/>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92765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BD7AD0-AB2E-B242-9A8F-295B526DF023}"/>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3" name="页脚占位符 2">
            <a:extLst>
              <a:ext uri="{FF2B5EF4-FFF2-40B4-BE49-F238E27FC236}">
                <a16:creationId xmlns:a16="http://schemas.microsoft.com/office/drawing/2014/main" id="{DA0D5789-9877-3A47-9941-C016B9DBC26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61C257D-AEF4-7242-B743-288158C3BB58}"/>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88665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DDB92-7BA8-C34C-9022-BED9A3AEBCC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55898DE-72B4-7740-B436-39F8537C92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F365F0D-7B6D-1F4B-865C-B8153C36D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9A657AE-D396-5549-BB3D-ECEC2F72E91F}"/>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6" name="页脚占位符 5">
            <a:extLst>
              <a:ext uri="{FF2B5EF4-FFF2-40B4-BE49-F238E27FC236}">
                <a16:creationId xmlns:a16="http://schemas.microsoft.com/office/drawing/2014/main" id="{226F5A2A-F645-054B-83C5-ADF7F2F4F57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C59D52C-00AB-544A-8FA5-0F61CA9890A9}"/>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14970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141CA-B8C3-6742-B3D7-A4BF7B057E2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550525F-E5E2-7C4C-9A11-54826F8429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7B9F5EB-194F-3441-B2BB-45C81A1B4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DD68CF2-FE7B-0940-A5EE-EAF26195A33C}"/>
              </a:ext>
            </a:extLst>
          </p:cNvPr>
          <p:cNvSpPr>
            <a:spLocks noGrp="1"/>
          </p:cNvSpPr>
          <p:nvPr>
            <p:ph type="dt" sz="half" idx="10"/>
          </p:nvPr>
        </p:nvSpPr>
        <p:spPr/>
        <p:txBody>
          <a:bodyPr/>
          <a:lstStyle/>
          <a:p>
            <a:fld id="{5AC2F067-A602-1D46-A74A-B3119A2F9783}" type="datetimeFigureOut">
              <a:rPr kumimoji="1" lang="zh-CN" altLang="en-US" smtClean="0"/>
              <a:t>2022/5/10</a:t>
            </a:fld>
            <a:endParaRPr kumimoji="1" lang="zh-CN" altLang="en-US"/>
          </a:p>
        </p:txBody>
      </p:sp>
      <p:sp>
        <p:nvSpPr>
          <p:cNvPr id="6" name="页脚占位符 5">
            <a:extLst>
              <a:ext uri="{FF2B5EF4-FFF2-40B4-BE49-F238E27FC236}">
                <a16:creationId xmlns:a16="http://schemas.microsoft.com/office/drawing/2014/main" id="{20FA0DB5-5A8A-1144-8CA6-5A606316CA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D96615-4F8D-7A48-A3CD-A469C778907B}"/>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55915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67CE75-DD19-5F43-A81E-D5B813414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BE52CEE-060E-5840-9BC3-57FF2ADF1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3DB61B7-111E-2D40-8DF9-569FCA37F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2F067-A602-1D46-A74A-B3119A2F9783}" type="datetimeFigureOut">
              <a:rPr kumimoji="1" lang="zh-CN" altLang="en-US" smtClean="0"/>
              <a:t>2022/5/10</a:t>
            </a:fld>
            <a:endParaRPr kumimoji="1" lang="zh-CN" altLang="en-US"/>
          </a:p>
        </p:txBody>
      </p:sp>
      <p:sp>
        <p:nvSpPr>
          <p:cNvPr id="5" name="页脚占位符 4">
            <a:extLst>
              <a:ext uri="{FF2B5EF4-FFF2-40B4-BE49-F238E27FC236}">
                <a16:creationId xmlns:a16="http://schemas.microsoft.com/office/drawing/2014/main" id="{BB811424-759C-5249-BA87-846FBAAF3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F5F9C47-004C-5348-BABE-6B478EADA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69524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9DBD94B-F422-2843-9360-89859143938C}"/>
              </a:ext>
            </a:extLst>
          </p:cNvPr>
          <p:cNvSpPr>
            <a:spLocks noGrp="1"/>
          </p:cNvSpPr>
          <p:nvPr>
            <p:ph type="ctrTitle"/>
          </p:nvPr>
        </p:nvSpPr>
        <p:spPr>
          <a:xfrm>
            <a:off x="1492999" y="2469981"/>
            <a:ext cx="9846906" cy="2158090"/>
          </a:xfrm>
        </p:spPr>
        <p:txBody>
          <a:bodyPr>
            <a:normAutofit/>
          </a:bodyPr>
          <a:lstStyle/>
          <a:p>
            <a:r>
              <a:rPr lang="en-US" altLang="zh-CN" sz="4400" b="1" dirty="0" err="1">
                <a:solidFill>
                  <a:schemeClr val="accent1"/>
                </a:solidFill>
                <a:latin typeface="Helvetica" pitchFamily="2" charset="0"/>
              </a:rPr>
              <a:t>Ch</a:t>
            </a:r>
            <a:r>
              <a:rPr lang="zh-CN" altLang="en-US" sz="4400" b="1" dirty="0">
                <a:solidFill>
                  <a:schemeClr val="accent1"/>
                </a:solidFill>
                <a:latin typeface="Helvetica" pitchFamily="2" charset="0"/>
              </a:rPr>
              <a:t> </a:t>
            </a:r>
            <a:r>
              <a:rPr lang="en-US" altLang="zh-CN" sz="4400" b="1" dirty="0">
                <a:solidFill>
                  <a:schemeClr val="accent1"/>
                </a:solidFill>
                <a:latin typeface="Helvetica" pitchFamily="2" charset="0"/>
              </a:rPr>
              <a:t>12 Prejudice: Interplay of Cognitive and Affective Biases</a:t>
            </a:r>
            <a:endParaRPr kumimoji="1" lang="zh-CN" altLang="en-US" sz="4000" dirty="0">
              <a:solidFill>
                <a:schemeClr val="accent1"/>
              </a:solidFill>
              <a:latin typeface="Helvetica" pitchFamily="2" charset="0"/>
            </a:endParaRP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descr="图片包含 文本&#10;&#10;描述已自动生成">
            <a:extLst>
              <a:ext uri="{FF2B5EF4-FFF2-40B4-BE49-F238E27FC236}">
                <a16:creationId xmlns:a16="http://schemas.microsoft.com/office/drawing/2014/main" id="{F384E600-E8DB-6D4B-BDA4-46D5E7E0FC8A}"/>
              </a:ext>
            </a:extLst>
          </p:cNvPr>
          <p:cNvPicPr>
            <a:picLocks noChangeAspect="1"/>
          </p:cNvPicPr>
          <p:nvPr/>
        </p:nvPicPr>
        <p:blipFill>
          <a:blip r:embed="rId2"/>
          <a:stretch>
            <a:fillRect/>
          </a:stretch>
        </p:blipFill>
        <p:spPr>
          <a:xfrm>
            <a:off x="800840" y="544372"/>
            <a:ext cx="6428067" cy="1157050"/>
          </a:xfrm>
          <a:prstGeom prst="rect">
            <a:avLst/>
          </a:prstGeom>
        </p:spPr>
      </p:pic>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BE6CF4A5-6D32-C440-B549-1294536F524E}"/>
              </a:ext>
            </a:extLst>
          </p:cNvPr>
          <p:cNvSpPr>
            <a:spLocks noGrp="1"/>
          </p:cNvSpPr>
          <p:nvPr>
            <p:ph type="subTitle" idx="1"/>
          </p:nvPr>
        </p:nvSpPr>
        <p:spPr>
          <a:xfrm>
            <a:off x="1783402" y="4962290"/>
            <a:ext cx="9144000" cy="605790"/>
          </a:xfrm>
        </p:spPr>
        <p:txBody>
          <a:bodyPr>
            <a:normAutofit/>
          </a:bodyPr>
          <a:lstStyle/>
          <a:p>
            <a:r>
              <a:rPr lang="en-US" altLang="zh-CN" dirty="0">
                <a:solidFill>
                  <a:schemeClr val="accent1">
                    <a:lumMod val="75000"/>
                  </a:schemeClr>
                </a:solidFill>
                <a:latin typeface="Arial" panose="020B0604020202020204" pitchFamily="34" charset="0"/>
                <a:cs typeface="Arial" panose="020B0604020202020204" pitchFamily="34" charset="0"/>
              </a:rPr>
              <a:t>Haiyan</a:t>
            </a:r>
            <a:r>
              <a:rPr lang="zh-CN" altLang="en-US" dirty="0">
                <a:solidFill>
                  <a:schemeClr val="accent1">
                    <a:lumMod val="75000"/>
                  </a:schemeClr>
                </a:solidFill>
                <a:latin typeface="Arial" panose="020B0604020202020204" pitchFamily="34" charset="0"/>
                <a:cs typeface="Arial" panose="020B0604020202020204" pitchFamily="34" charset="0"/>
              </a:rPr>
              <a:t> </a:t>
            </a:r>
            <a:r>
              <a:rPr lang="en-US" altLang="zh-CN" dirty="0">
                <a:solidFill>
                  <a:schemeClr val="accent1">
                    <a:lumMod val="75000"/>
                  </a:schemeClr>
                </a:solidFill>
                <a:latin typeface="Arial" panose="020B0604020202020204" pitchFamily="34" charset="0"/>
                <a:cs typeface="Arial" panose="020B0604020202020204" pitchFamily="34" charset="0"/>
              </a:rPr>
              <a:t>Wu</a:t>
            </a:r>
          </a:p>
          <a:p>
            <a:endParaRPr lang="x-none"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9558A9E-EA05-BF4D-89EE-4DC76DC89CF6}"/>
              </a:ext>
            </a:extLst>
          </p:cNvPr>
          <p:cNvPicPr>
            <a:picLocks noChangeAspect="1"/>
          </p:cNvPicPr>
          <p:nvPr/>
        </p:nvPicPr>
        <p:blipFill>
          <a:blip r:embed="rId3"/>
          <a:stretch>
            <a:fillRect/>
          </a:stretch>
        </p:blipFill>
        <p:spPr>
          <a:xfrm>
            <a:off x="8920543" y="29572"/>
            <a:ext cx="3225800" cy="1701800"/>
          </a:xfrm>
          <a:prstGeom prst="rect">
            <a:avLst/>
          </a:prstGeom>
        </p:spPr>
      </p:pic>
      <p:sp>
        <p:nvSpPr>
          <p:cNvPr id="9" name="Rectangle 8">
            <a:extLst>
              <a:ext uri="{FF2B5EF4-FFF2-40B4-BE49-F238E27FC236}">
                <a16:creationId xmlns:a16="http://schemas.microsoft.com/office/drawing/2014/main" id="{356830C7-EB13-A244-AF82-493C214A945F}"/>
              </a:ext>
            </a:extLst>
          </p:cNvPr>
          <p:cNvSpPr/>
          <p:nvPr/>
        </p:nvSpPr>
        <p:spPr>
          <a:xfrm>
            <a:off x="800840" y="1694564"/>
            <a:ext cx="3916457" cy="369332"/>
          </a:xfrm>
          <a:prstGeom prst="rect">
            <a:avLst/>
          </a:prstGeom>
        </p:spPr>
        <p:txBody>
          <a:bodyPr wrap="none">
            <a:spAutoFit/>
          </a:bodyPr>
          <a:lstStyle/>
          <a:p>
            <a:r>
              <a:rPr lang="en-US" altLang="zh-CN" b="1" dirty="0" err="1">
                <a:solidFill>
                  <a:schemeClr val="accent1">
                    <a:lumMod val="75000"/>
                  </a:schemeClr>
                </a:solidFill>
                <a:latin typeface="Helvetica" pitchFamily="2" charset="0"/>
              </a:rPr>
              <a:t>ANDlab</a:t>
            </a:r>
            <a:r>
              <a:rPr lang="zh-CN" altLang="en-US" b="1" dirty="0">
                <a:solidFill>
                  <a:schemeClr val="accent1">
                    <a:lumMod val="75000"/>
                  </a:schemeClr>
                </a:solidFill>
                <a:latin typeface="Helvetica" pitchFamily="2" charset="0"/>
              </a:rPr>
              <a:t> </a:t>
            </a:r>
            <a:r>
              <a:rPr lang="en-US" b="1" dirty="0">
                <a:solidFill>
                  <a:schemeClr val="accent1">
                    <a:lumMod val="75000"/>
                  </a:schemeClr>
                </a:solidFill>
                <a:latin typeface="Helvetica" pitchFamily="2" charset="0"/>
              </a:rPr>
              <a:t>social_cognition_seminar</a:t>
            </a:r>
          </a:p>
        </p:txBody>
      </p:sp>
      <p:pic>
        <p:nvPicPr>
          <p:cNvPr id="10" name="Picture 9">
            <a:extLst>
              <a:ext uri="{FF2B5EF4-FFF2-40B4-BE49-F238E27FC236}">
                <a16:creationId xmlns:a16="http://schemas.microsoft.com/office/drawing/2014/main" id="{712032BC-785A-AD46-8EB7-6B63349C44A3}"/>
              </a:ext>
            </a:extLst>
          </p:cNvPr>
          <p:cNvPicPr>
            <a:picLocks noChangeAspect="1"/>
          </p:cNvPicPr>
          <p:nvPr/>
        </p:nvPicPr>
        <p:blipFill>
          <a:blip r:embed="rId4"/>
          <a:stretch>
            <a:fillRect/>
          </a:stretch>
        </p:blipFill>
        <p:spPr>
          <a:xfrm>
            <a:off x="876222" y="-8698"/>
            <a:ext cx="7886700" cy="2946400"/>
          </a:xfrm>
          <a:prstGeom prst="rect">
            <a:avLst/>
          </a:prstGeom>
        </p:spPr>
      </p:pic>
      <p:pic>
        <p:nvPicPr>
          <p:cNvPr id="11" name="Picture 10">
            <a:extLst>
              <a:ext uri="{FF2B5EF4-FFF2-40B4-BE49-F238E27FC236}">
                <a16:creationId xmlns:a16="http://schemas.microsoft.com/office/drawing/2014/main" id="{8E60B6BE-817E-E347-BF7D-C28032DEBAB7}"/>
              </a:ext>
            </a:extLst>
          </p:cNvPr>
          <p:cNvPicPr>
            <a:picLocks noChangeAspect="1"/>
          </p:cNvPicPr>
          <p:nvPr/>
        </p:nvPicPr>
        <p:blipFill>
          <a:blip r:embed="rId5"/>
          <a:stretch>
            <a:fillRect/>
          </a:stretch>
        </p:blipFill>
        <p:spPr>
          <a:xfrm>
            <a:off x="5278720" y="5576778"/>
            <a:ext cx="2324100" cy="774700"/>
          </a:xfrm>
          <a:prstGeom prst="rect">
            <a:avLst/>
          </a:prstGeom>
        </p:spPr>
      </p:pic>
    </p:spTree>
    <p:extLst>
      <p:ext uri="{BB962C8B-B14F-4D97-AF65-F5344CB8AC3E}">
        <p14:creationId xmlns:p14="http://schemas.microsoft.com/office/powerpoint/2010/main" val="40211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Image Theory </a:t>
            </a:r>
          </a:p>
        </p:txBody>
      </p:sp>
      <p:sp>
        <p:nvSpPr>
          <p:cNvPr id="5" name="TextBox 4">
            <a:extLst>
              <a:ext uri="{FF2B5EF4-FFF2-40B4-BE49-F238E27FC236}">
                <a16:creationId xmlns:a16="http://schemas.microsoft.com/office/drawing/2014/main" id="{BA3259EF-03FF-5851-DF74-B59127867DE1}"/>
              </a:ext>
            </a:extLst>
          </p:cNvPr>
          <p:cNvSpPr txBox="1"/>
          <p:nvPr/>
        </p:nvSpPr>
        <p:spPr>
          <a:xfrm>
            <a:off x="4790276" y="1170943"/>
            <a:ext cx="6510604" cy="1569660"/>
          </a:xfrm>
          <a:prstGeom prst="rect">
            <a:avLst/>
          </a:prstGeom>
          <a:noFill/>
        </p:spPr>
        <p:txBody>
          <a:bodyPr wrap="square" rtlCol="0">
            <a:spAutoFit/>
          </a:bodyPr>
          <a:lstStyle/>
          <a:p>
            <a:r>
              <a:rPr lang="en-US" sz="2400" i="1" dirty="0">
                <a:solidFill>
                  <a:srgbClr val="0070C0"/>
                </a:solidFill>
                <a:latin typeface="Helvetica" pitchFamily="2" charset="0"/>
              </a:rPr>
              <a:t>Enemy images theory </a:t>
            </a:r>
            <a:r>
              <a:rPr lang="en-US" sz="2400" i="1" dirty="0">
                <a:latin typeface="Helvetica" pitchFamily="2" charset="0"/>
              </a:rPr>
              <a:t>identifies national images that result from perceived international context and perceived behavioral intentions (Alexander, Brewer, &amp; Hermann, 1999) </a:t>
            </a:r>
          </a:p>
        </p:txBody>
      </p:sp>
      <p:pic>
        <p:nvPicPr>
          <p:cNvPr id="3" name="Picture 2">
            <a:extLst>
              <a:ext uri="{FF2B5EF4-FFF2-40B4-BE49-F238E27FC236}">
                <a16:creationId xmlns:a16="http://schemas.microsoft.com/office/drawing/2014/main" id="{E8922035-E670-4AC3-B86E-2F3BD774CB45}"/>
              </a:ext>
            </a:extLst>
          </p:cNvPr>
          <p:cNvPicPr>
            <a:picLocks noChangeAspect="1"/>
          </p:cNvPicPr>
          <p:nvPr/>
        </p:nvPicPr>
        <p:blipFill>
          <a:blip r:embed="rId2"/>
          <a:stretch>
            <a:fillRect/>
          </a:stretch>
        </p:blipFill>
        <p:spPr>
          <a:xfrm>
            <a:off x="594359" y="2152650"/>
            <a:ext cx="3009900" cy="2552700"/>
          </a:xfrm>
          <a:prstGeom prst="rect">
            <a:avLst/>
          </a:prstGeom>
        </p:spPr>
      </p:pic>
      <p:pic>
        <p:nvPicPr>
          <p:cNvPr id="4" name="Picture 3">
            <a:extLst>
              <a:ext uri="{FF2B5EF4-FFF2-40B4-BE49-F238E27FC236}">
                <a16:creationId xmlns:a16="http://schemas.microsoft.com/office/drawing/2014/main" id="{7767849D-7802-2A0B-579D-5E561CE4944A}"/>
              </a:ext>
            </a:extLst>
          </p:cNvPr>
          <p:cNvPicPr>
            <a:picLocks noChangeAspect="1"/>
          </p:cNvPicPr>
          <p:nvPr/>
        </p:nvPicPr>
        <p:blipFill>
          <a:blip r:embed="rId3"/>
          <a:stretch>
            <a:fillRect/>
          </a:stretch>
        </p:blipFill>
        <p:spPr>
          <a:xfrm>
            <a:off x="3828159" y="2660639"/>
            <a:ext cx="8023182" cy="4108724"/>
          </a:xfrm>
          <a:prstGeom prst="rect">
            <a:avLst/>
          </a:prstGeom>
        </p:spPr>
      </p:pic>
    </p:spTree>
    <p:extLst>
      <p:ext uri="{BB962C8B-B14F-4D97-AF65-F5344CB8AC3E}">
        <p14:creationId xmlns:p14="http://schemas.microsoft.com/office/powerpoint/2010/main" val="2067779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4201-AA6F-B38B-5746-53BA898F018C}"/>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77889232-65C2-3CC0-5A83-A07B3725F309}"/>
              </a:ext>
            </a:extLst>
          </p:cNvPr>
          <p:cNvSpPr>
            <a:spLocks noGrp="1"/>
          </p:cNvSpPr>
          <p:nvPr>
            <p:ph idx="1"/>
          </p:nvPr>
        </p:nvSpPr>
        <p:spPr/>
        <p:txBody>
          <a:bodyPr/>
          <a:lstStyle/>
          <a:p>
            <a:endParaRPr lang="en-CN"/>
          </a:p>
        </p:txBody>
      </p:sp>
      <p:pic>
        <p:nvPicPr>
          <p:cNvPr id="2050" name="Picture 2">
            <a:extLst>
              <a:ext uri="{FF2B5EF4-FFF2-40B4-BE49-F238E27FC236}">
                <a16:creationId xmlns:a16="http://schemas.microsoft.com/office/drawing/2014/main" id="{1F9FE8E1-7E80-0B62-7CA0-6DC39A963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717550"/>
            <a:ext cx="8128000" cy="542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89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15C173-9EC7-3924-4FEF-340ABD7C505A}"/>
              </a:ext>
            </a:extLst>
          </p:cNvPr>
          <p:cNvSpPr>
            <a:spLocks noGrp="1"/>
          </p:cNvSpPr>
          <p:nvPr>
            <p:ph idx="1"/>
          </p:nvPr>
        </p:nvSpPr>
        <p:spPr>
          <a:xfrm>
            <a:off x="838200" y="1516707"/>
            <a:ext cx="10515600" cy="4351338"/>
          </a:xfrm>
        </p:spPr>
        <p:txBody>
          <a:bodyPr>
            <a:normAutofit fontScale="92500"/>
          </a:bodyPr>
          <a:lstStyle/>
          <a:p>
            <a:pPr marL="0">
              <a:lnSpc>
                <a:spcPct val="150000"/>
              </a:lnSpc>
            </a:pPr>
            <a:r>
              <a:rPr lang="zh-CN" altLang="en-US" i="1" dirty="0"/>
              <a:t>“宇宙就是一座黑暗森林，每个文明都是带枪的猎人，像幽灵般潜行于林间，轻轻拨开挡路的树枝，竭力不让脚步发出一点儿声音，连呼吸都小心翼翼</a:t>
            </a:r>
            <a:r>
              <a:rPr lang="en-US" altLang="zh-CN" i="1" dirty="0"/>
              <a:t>……</a:t>
            </a:r>
            <a:r>
              <a:rPr lang="zh-CN" altLang="en-US" i="1" dirty="0"/>
              <a:t>他必须小心，因为林中到处都有与他一样潜行的猎人。如果他发现了别的生命，不管是不是猎人，不管是天使还是魔鬼，不管是娇嫩的婴儿还是步履蹒跚的老人，也不管是天仙的少女还是天神般的男孩，能做的只有一件事：开枪消灭之。在这片森林中，他人就是地狱，就是永恒的威胁，任何暴露自己存在的生命都将很快被消灭。”</a:t>
            </a:r>
          </a:p>
        </p:txBody>
      </p:sp>
    </p:spTree>
    <p:extLst>
      <p:ext uri="{BB962C8B-B14F-4D97-AF65-F5344CB8AC3E}">
        <p14:creationId xmlns:p14="http://schemas.microsoft.com/office/powerpoint/2010/main" val="100815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A6766EC-460E-24AC-652D-B13838B00FA7}"/>
              </a:ext>
            </a:extLst>
          </p:cNvPr>
          <p:cNvSpPr txBox="1">
            <a:spLocks/>
          </p:cNvSpPr>
          <p:nvPr/>
        </p:nvSpPr>
        <p:spPr>
          <a:xfrm>
            <a:off x="505229" y="565301"/>
            <a:ext cx="10594571" cy="849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solidFill>
                <a:latin typeface="Helvetica" pitchFamily="2" charset="0"/>
              </a:rPr>
              <a:t>Biocultural Approach </a:t>
            </a:r>
          </a:p>
        </p:txBody>
      </p:sp>
      <p:pic>
        <p:nvPicPr>
          <p:cNvPr id="6" name="Picture 5">
            <a:extLst>
              <a:ext uri="{FF2B5EF4-FFF2-40B4-BE49-F238E27FC236}">
                <a16:creationId xmlns:a16="http://schemas.microsoft.com/office/drawing/2014/main" id="{0A29D536-618F-8F7C-A1C5-D2A5FDCDD302}"/>
              </a:ext>
            </a:extLst>
          </p:cNvPr>
          <p:cNvPicPr>
            <a:picLocks noChangeAspect="1"/>
          </p:cNvPicPr>
          <p:nvPr/>
        </p:nvPicPr>
        <p:blipFill>
          <a:blip r:embed="rId2"/>
          <a:stretch>
            <a:fillRect/>
          </a:stretch>
        </p:blipFill>
        <p:spPr>
          <a:xfrm>
            <a:off x="1579972" y="1614639"/>
            <a:ext cx="7402663" cy="5062302"/>
          </a:xfrm>
          <a:prstGeom prst="rect">
            <a:avLst/>
          </a:prstGeom>
        </p:spPr>
      </p:pic>
    </p:spTree>
    <p:extLst>
      <p:ext uri="{BB962C8B-B14F-4D97-AF65-F5344CB8AC3E}">
        <p14:creationId xmlns:p14="http://schemas.microsoft.com/office/powerpoint/2010/main" val="1406566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94359" y="515288"/>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Anxiety: Integrated Threat Theory </a:t>
            </a:r>
          </a:p>
        </p:txBody>
      </p:sp>
      <p:pic>
        <p:nvPicPr>
          <p:cNvPr id="3074" name="Picture 2" descr="Spring 2016: Intergroup Theories - PSYCH 484: Work Attitudes and Job  Motivation - Confluence">
            <a:extLst>
              <a:ext uri="{FF2B5EF4-FFF2-40B4-BE49-F238E27FC236}">
                <a16:creationId xmlns:a16="http://schemas.microsoft.com/office/drawing/2014/main" id="{D5DB9F5E-42FF-B475-4705-13452001C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97" y="2041886"/>
            <a:ext cx="5639703" cy="38458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9BC6C6-31EB-4A5E-B4C9-896E3CC427BA}"/>
              </a:ext>
            </a:extLst>
          </p:cNvPr>
          <p:cNvPicPr>
            <a:picLocks noChangeAspect="1"/>
          </p:cNvPicPr>
          <p:nvPr/>
        </p:nvPicPr>
        <p:blipFill>
          <a:blip r:embed="rId3"/>
          <a:stretch>
            <a:fillRect/>
          </a:stretch>
        </p:blipFill>
        <p:spPr>
          <a:xfrm>
            <a:off x="6096000" y="1517110"/>
            <a:ext cx="5639703" cy="4142378"/>
          </a:xfrm>
          <a:prstGeom prst="rect">
            <a:avLst/>
          </a:prstGeom>
        </p:spPr>
      </p:pic>
      <p:pic>
        <p:nvPicPr>
          <p:cNvPr id="5" name="Picture 4">
            <a:extLst>
              <a:ext uri="{FF2B5EF4-FFF2-40B4-BE49-F238E27FC236}">
                <a16:creationId xmlns:a16="http://schemas.microsoft.com/office/drawing/2014/main" id="{6B9C1831-FF0D-9151-4CB1-0154E90B8DF6}"/>
              </a:ext>
            </a:extLst>
          </p:cNvPr>
          <p:cNvPicPr>
            <a:picLocks noChangeAspect="1"/>
          </p:cNvPicPr>
          <p:nvPr/>
        </p:nvPicPr>
        <p:blipFill>
          <a:blip r:embed="rId4"/>
          <a:stretch>
            <a:fillRect/>
          </a:stretch>
        </p:blipFill>
        <p:spPr>
          <a:xfrm>
            <a:off x="6149787" y="5659488"/>
            <a:ext cx="5317565" cy="1255193"/>
          </a:xfrm>
          <a:prstGeom prst="rect">
            <a:avLst/>
          </a:prstGeom>
        </p:spPr>
      </p:pic>
    </p:spTree>
    <p:extLst>
      <p:ext uri="{BB962C8B-B14F-4D97-AF65-F5344CB8AC3E}">
        <p14:creationId xmlns:p14="http://schemas.microsoft.com/office/powerpoint/2010/main" val="356611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Guilt: Various Theories </a:t>
            </a:r>
          </a:p>
        </p:txBody>
      </p:sp>
      <p:grpSp>
        <p:nvGrpSpPr>
          <p:cNvPr id="12" name="Group 11">
            <a:extLst>
              <a:ext uri="{FF2B5EF4-FFF2-40B4-BE49-F238E27FC236}">
                <a16:creationId xmlns:a16="http://schemas.microsoft.com/office/drawing/2014/main" id="{C57F67D8-2BFF-4661-AFAF-E2CE8B7DCE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484632"/>
            <a:chExt cx="242107" cy="1340860"/>
          </a:xfrm>
        </p:grpSpPr>
        <p:sp>
          <p:nvSpPr>
            <p:cNvPr id="13" name="Rectangle 2">
              <a:extLst>
                <a:ext uri="{FF2B5EF4-FFF2-40B4-BE49-F238E27FC236}">
                  <a16:creationId xmlns:a16="http://schemas.microsoft.com/office/drawing/2014/main" id="{4E1D4D71-728F-4B12-9CBF-3E5ABDA9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id="{3513D1C2-B9D1-43DC-8B39-AA4FF5AAD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26CB8B66-F1A8-4DE9-AA67-8A7469BD7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1F72E235-B6DE-4EE7-B11D-3FBEF9DC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BA8C164F-E124-4ECF-9FD9-35C1F8E27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0151D52D-979C-4B9F-A037-D9DC745367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E8F116C-C879-4D3A-8F6D-A25B7125E2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6709DF44-7C20-4444-8862-A9203CBE64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4D6A9505-9408-4DC6-BD50-75A8C6949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419FC7F2-FF7B-464A-8956-817BAD265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C0E235C3-2297-4887-8CF9-78B61DA7D8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741D2A4A-2FC3-46D1-94A7-C4BA4823B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2E7DFA72-3CFE-4FB2-A769-C3D65C30C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FFB273F7-B602-4697-92DA-B9C0B70E3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C76D34E0-BC86-46D8-920E-594A3C4B6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F17BC71C-4B64-4990-90FF-78123B720C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C807F90E-DB0C-4841-BFE0-9413759C2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F7E71EE5-0746-4E81-B154-BAC5FF867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FDDC085-25CA-4499-AAD9-DEA203522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303C688-1ED7-46BE-B0EC-4638C54941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E36752-7A57-6D80-641D-EBA9CDA84C23}"/>
              </a:ext>
            </a:extLst>
          </p:cNvPr>
          <p:cNvPicPr>
            <a:picLocks noChangeAspect="1"/>
          </p:cNvPicPr>
          <p:nvPr/>
        </p:nvPicPr>
        <p:blipFill>
          <a:blip r:embed="rId3"/>
          <a:stretch>
            <a:fillRect/>
          </a:stretch>
        </p:blipFill>
        <p:spPr>
          <a:xfrm>
            <a:off x="594360" y="1812829"/>
            <a:ext cx="5115972" cy="4468620"/>
          </a:xfrm>
          <a:prstGeom prst="rect">
            <a:avLst/>
          </a:prstGeom>
        </p:spPr>
      </p:pic>
      <p:pic>
        <p:nvPicPr>
          <p:cNvPr id="4098" name="Picture 2" descr="Guilt Complex: Definition, Symptoms, Traits, Causes, Treatment">
            <a:extLst>
              <a:ext uri="{FF2B5EF4-FFF2-40B4-BE49-F238E27FC236}">
                <a16:creationId xmlns:a16="http://schemas.microsoft.com/office/drawing/2014/main" id="{14D4F75E-53C8-D82A-271C-2993388677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24" b="7086"/>
          <a:stretch/>
        </p:blipFill>
        <p:spPr bwMode="auto">
          <a:xfrm>
            <a:off x="5772608" y="2247765"/>
            <a:ext cx="6417867" cy="42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29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sz="4000" b="1" dirty="0">
                <a:solidFill>
                  <a:schemeClr val="accent1"/>
                </a:solidFill>
                <a:latin typeface="Helvetica" pitchFamily="2" charset="0"/>
              </a:rPr>
              <a:t>Racial Prejudice is Emotionally Complicated </a:t>
            </a:r>
          </a:p>
        </p:txBody>
      </p:sp>
      <p:pic>
        <p:nvPicPr>
          <p:cNvPr id="3" name="Picture 2">
            <a:extLst>
              <a:ext uri="{FF2B5EF4-FFF2-40B4-BE49-F238E27FC236}">
                <a16:creationId xmlns:a16="http://schemas.microsoft.com/office/drawing/2014/main" id="{9B0C60AA-2E60-C8C4-CD5A-9DF38E96272F}"/>
              </a:ext>
            </a:extLst>
          </p:cNvPr>
          <p:cNvPicPr>
            <a:picLocks noChangeAspect="1"/>
          </p:cNvPicPr>
          <p:nvPr/>
        </p:nvPicPr>
        <p:blipFill>
          <a:blip r:embed="rId2"/>
          <a:stretch>
            <a:fillRect/>
          </a:stretch>
        </p:blipFill>
        <p:spPr>
          <a:xfrm>
            <a:off x="1031240" y="1612900"/>
            <a:ext cx="10566400" cy="5245100"/>
          </a:xfrm>
          <a:prstGeom prst="rect">
            <a:avLst/>
          </a:prstGeom>
        </p:spPr>
      </p:pic>
    </p:spTree>
    <p:extLst>
      <p:ext uri="{BB962C8B-B14F-4D97-AF65-F5344CB8AC3E}">
        <p14:creationId xmlns:p14="http://schemas.microsoft.com/office/powerpoint/2010/main" val="283559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59" y="339117"/>
            <a:ext cx="11465835" cy="1619890"/>
          </a:xfrm>
        </p:spPr>
        <p:txBody>
          <a:bodyPr anchor="ctr">
            <a:normAutofit/>
          </a:bodyPr>
          <a:lstStyle/>
          <a:p>
            <a:r>
              <a:rPr lang="en-US" b="1" dirty="0">
                <a:solidFill>
                  <a:schemeClr val="accent1"/>
                </a:solidFill>
                <a:latin typeface="Helvetica" pitchFamily="2" charset="0"/>
              </a:rPr>
              <a:t>Anti-Black Racism is Emotionally Loaded </a:t>
            </a:r>
          </a:p>
        </p:txBody>
      </p:sp>
      <p:sp>
        <p:nvSpPr>
          <p:cNvPr id="6" name="Content Placeholder 5">
            <a:extLst>
              <a:ext uri="{FF2B5EF4-FFF2-40B4-BE49-F238E27FC236}">
                <a16:creationId xmlns:a16="http://schemas.microsoft.com/office/drawing/2014/main" id="{2428711D-E4F9-AF4E-8A07-CA1A915DD78B}"/>
              </a:ext>
            </a:extLst>
          </p:cNvPr>
          <p:cNvSpPr>
            <a:spLocks noGrp="1"/>
          </p:cNvSpPr>
          <p:nvPr>
            <p:ph idx="1"/>
          </p:nvPr>
        </p:nvSpPr>
        <p:spPr/>
        <p:txBody>
          <a:bodyPr/>
          <a:lstStyle/>
          <a:p>
            <a:r>
              <a:rPr lang="en-US" i="1" dirty="0">
                <a:latin typeface="Helvetica" pitchFamily="2" charset="0"/>
              </a:rPr>
              <a:t>most Whites’ emotionally loaded responses would better be described as shame </a:t>
            </a:r>
          </a:p>
          <a:p>
            <a:endParaRPr lang="en-US" b="1" dirty="0">
              <a:latin typeface="Helvetica" pitchFamily="2" charset="0"/>
            </a:endParaRPr>
          </a:p>
          <a:p>
            <a:r>
              <a:rPr lang="en-US" dirty="0">
                <a:latin typeface="Helvetica" pitchFamily="2" charset="0"/>
              </a:rPr>
              <a:t> </a:t>
            </a:r>
            <a:r>
              <a:rPr lang="en-US" altLang="zh-CN" dirty="0">
                <a:latin typeface="Helvetica" pitchFamily="2" charset="0"/>
              </a:rPr>
              <a:t>IAT:</a:t>
            </a:r>
            <a:r>
              <a:rPr lang="zh-CN" altLang="en-US" dirty="0">
                <a:latin typeface="Helvetica" pitchFamily="2" charset="0"/>
              </a:rPr>
              <a:t> </a:t>
            </a:r>
            <a:r>
              <a:rPr lang="en-US" altLang="zh-CN" dirty="0">
                <a:latin typeface="Helvetica" pitchFamily="2" charset="0"/>
              </a:rPr>
              <a:t>people have automatic stereotypic thoughts, which are difficult to control</a:t>
            </a:r>
          </a:p>
          <a:p>
            <a:endParaRPr lang="x-none" sz="2400" i="1" dirty="0">
              <a:latin typeface="Helvetica" pitchFamily="2" charset="0"/>
            </a:endParaRPr>
          </a:p>
          <a:p>
            <a:r>
              <a:rPr lang="en-US" sz="2400" i="1" dirty="0">
                <a:latin typeface="Helvetica" pitchFamily="2" charset="0"/>
              </a:rPr>
              <a:t>Salient social norms also motivate Whites to inhibit prejudice, to acknowledge discrimination, and to resist hostile jokes </a:t>
            </a:r>
          </a:p>
          <a:p>
            <a:endParaRPr lang="x-none" sz="2400" i="1" dirty="0">
              <a:latin typeface="Helvetica" pitchFamily="2" charset="0"/>
            </a:endParaRPr>
          </a:p>
        </p:txBody>
      </p:sp>
    </p:spTree>
    <p:extLst>
      <p:ext uri="{BB962C8B-B14F-4D97-AF65-F5344CB8AC3E}">
        <p14:creationId xmlns:p14="http://schemas.microsoft.com/office/powerpoint/2010/main" val="60897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1CC3-82C2-E0B5-4A6F-2C825B368B53}"/>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E54022CD-56B8-2754-41C2-4109B0B5C4D9}"/>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787DA26B-EF18-BC69-977D-9DB3553D32D3}"/>
              </a:ext>
            </a:extLst>
          </p:cNvPr>
          <p:cNvPicPr>
            <a:picLocks noChangeAspect="1"/>
          </p:cNvPicPr>
          <p:nvPr/>
        </p:nvPicPr>
        <p:blipFill>
          <a:blip r:embed="rId2"/>
          <a:stretch>
            <a:fillRect/>
          </a:stretch>
        </p:blipFill>
        <p:spPr>
          <a:xfrm>
            <a:off x="488950" y="264365"/>
            <a:ext cx="11214100" cy="6329270"/>
          </a:xfrm>
          <a:prstGeom prst="rect">
            <a:avLst/>
          </a:prstGeom>
        </p:spPr>
      </p:pic>
    </p:spTree>
    <p:extLst>
      <p:ext uri="{BB962C8B-B14F-4D97-AF65-F5344CB8AC3E}">
        <p14:creationId xmlns:p14="http://schemas.microsoft.com/office/powerpoint/2010/main" val="244990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397154-9920-9B8A-EA76-C47904991B7B}"/>
              </a:ext>
            </a:extLst>
          </p:cNvPr>
          <p:cNvPicPr>
            <a:picLocks noChangeAspect="1"/>
          </p:cNvPicPr>
          <p:nvPr/>
        </p:nvPicPr>
        <p:blipFill>
          <a:blip r:embed="rId2"/>
          <a:stretch>
            <a:fillRect/>
          </a:stretch>
        </p:blipFill>
        <p:spPr>
          <a:xfrm>
            <a:off x="1906678" y="0"/>
            <a:ext cx="8378643" cy="6858000"/>
          </a:xfrm>
          <a:prstGeom prst="rect">
            <a:avLst/>
          </a:prstGeom>
        </p:spPr>
      </p:pic>
    </p:spTree>
    <p:extLst>
      <p:ext uri="{BB962C8B-B14F-4D97-AF65-F5344CB8AC3E}">
        <p14:creationId xmlns:p14="http://schemas.microsoft.com/office/powerpoint/2010/main" val="1420605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D764CE-247F-AB7D-0128-3305DEDB35EF}"/>
              </a:ext>
            </a:extLst>
          </p:cNvPr>
          <p:cNvPicPr>
            <a:picLocks noChangeAspect="1"/>
          </p:cNvPicPr>
          <p:nvPr/>
        </p:nvPicPr>
        <p:blipFill>
          <a:blip r:embed="rId2"/>
          <a:stretch>
            <a:fillRect/>
          </a:stretch>
        </p:blipFill>
        <p:spPr>
          <a:xfrm>
            <a:off x="842850" y="975488"/>
            <a:ext cx="3488808" cy="4907023"/>
          </a:xfrm>
          <a:prstGeom prst="rect">
            <a:avLst/>
          </a:prstGeom>
        </p:spPr>
      </p:pic>
      <p:pic>
        <p:nvPicPr>
          <p:cNvPr id="1026" name="Picture 2" descr="古天乐为何要晒黑？出道24年亲自解密！ | Xuan">
            <a:extLst>
              <a:ext uri="{FF2B5EF4-FFF2-40B4-BE49-F238E27FC236}">
                <a16:creationId xmlns:a16="http://schemas.microsoft.com/office/drawing/2014/main" id="{CE5932FA-FEBE-4FB1-114F-500F08A73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426" y="1552352"/>
            <a:ext cx="6669915" cy="375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48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sz="3600" b="1" dirty="0">
                <a:solidFill>
                  <a:schemeClr val="accent1"/>
                </a:solidFill>
                <a:latin typeface="Helvetica" pitchFamily="2" charset="0"/>
              </a:rPr>
              <a:t>Much Racism is Aversive </a:t>
            </a:r>
          </a:p>
        </p:txBody>
      </p:sp>
      <p:sp>
        <p:nvSpPr>
          <p:cNvPr id="4" name="Rectangle 3">
            <a:extLst>
              <a:ext uri="{FF2B5EF4-FFF2-40B4-BE49-F238E27FC236}">
                <a16:creationId xmlns:a16="http://schemas.microsoft.com/office/drawing/2014/main" id="{82ECF4FE-11E8-A7E6-F8C5-FD703831E297}"/>
              </a:ext>
            </a:extLst>
          </p:cNvPr>
          <p:cNvSpPr/>
          <p:nvPr/>
        </p:nvSpPr>
        <p:spPr>
          <a:xfrm>
            <a:off x="1033849" y="1620448"/>
            <a:ext cx="9111048" cy="646331"/>
          </a:xfrm>
          <a:prstGeom prst="rect">
            <a:avLst/>
          </a:prstGeom>
        </p:spPr>
        <p:txBody>
          <a:bodyPr wrap="square">
            <a:spAutoFit/>
          </a:bodyPr>
          <a:lstStyle/>
          <a:p>
            <a:r>
              <a:rPr lang="en-US" b="1" dirty="0">
                <a:latin typeface="TimesNewRomanPS"/>
              </a:rPr>
              <a:t>Aversive racism </a:t>
            </a:r>
            <a:r>
              <a:rPr lang="en-US" dirty="0">
                <a:latin typeface="TimesNewRomanPSMT"/>
              </a:rPr>
              <a:t>reflects ambivalence that includes negative feelings and beliefs, coupled with paternalistic sympathy and denial of the negativity (Gaertner &amp; Dovidio, 1986). </a:t>
            </a:r>
            <a:endParaRPr lang="en-US" dirty="0"/>
          </a:p>
        </p:txBody>
      </p:sp>
      <p:sp>
        <p:nvSpPr>
          <p:cNvPr id="5" name="Rectangle 4">
            <a:extLst>
              <a:ext uri="{FF2B5EF4-FFF2-40B4-BE49-F238E27FC236}">
                <a16:creationId xmlns:a16="http://schemas.microsoft.com/office/drawing/2014/main" id="{509B87D0-A706-626E-87D7-1337A2360352}"/>
              </a:ext>
            </a:extLst>
          </p:cNvPr>
          <p:cNvSpPr/>
          <p:nvPr/>
        </p:nvSpPr>
        <p:spPr>
          <a:xfrm>
            <a:off x="1033849" y="2594007"/>
            <a:ext cx="8641492" cy="646331"/>
          </a:xfrm>
          <a:prstGeom prst="rect">
            <a:avLst/>
          </a:prstGeom>
        </p:spPr>
        <p:txBody>
          <a:bodyPr wrap="square">
            <a:spAutoFit/>
          </a:bodyPr>
          <a:lstStyle/>
          <a:p>
            <a:r>
              <a:rPr lang="en-US" dirty="0">
                <a:latin typeface="TimesNewRomanPSMT"/>
              </a:rPr>
              <a:t>With regard to emotional prejudices, aversive racists show anxiety, discomfort, disgust, and fear </a:t>
            </a:r>
            <a:endParaRPr lang="en-US" dirty="0"/>
          </a:p>
        </p:txBody>
      </p:sp>
      <p:sp>
        <p:nvSpPr>
          <p:cNvPr id="6" name="Rectangle 5">
            <a:extLst>
              <a:ext uri="{FF2B5EF4-FFF2-40B4-BE49-F238E27FC236}">
                <a16:creationId xmlns:a16="http://schemas.microsoft.com/office/drawing/2014/main" id="{D98213B2-3E50-E08B-8034-B16B83EF9309}"/>
              </a:ext>
            </a:extLst>
          </p:cNvPr>
          <p:cNvSpPr/>
          <p:nvPr/>
        </p:nvSpPr>
        <p:spPr>
          <a:xfrm>
            <a:off x="594360" y="3363444"/>
            <a:ext cx="9341019" cy="593689"/>
          </a:xfrm>
          <a:prstGeom prst="rect">
            <a:avLst/>
          </a:prstGeom>
        </p:spPr>
        <p:txBody>
          <a:bodyPr wrap="none">
            <a:spAutoFit/>
          </a:bodyPr>
          <a:lstStyle/>
          <a:p>
            <a:pPr>
              <a:lnSpc>
                <a:spcPct val="90000"/>
              </a:lnSpc>
              <a:spcBef>
                <a:spcPct val="0"/>
              </a:spcBef>
            </a:pPr>
            <a:r>
              <a:rPr lang="en-US" sz="3600" b="1" dirty="0">
                <a:solidFill>
                  <a:schemeClr val="accent1"/>
                </a:solidFill>
                <a:latin typeface="Helvetica" pitchFamily="2" charset="0"/>
                <a:ea typeface="+mj-ea"/>
                <a:cs typeface="+mj-cs"/>
              </a:rPr>
              <a:t>Racial Prejudice is Not Plausibly Evolved </a:t>
            </a:r>
          </a:p>
        </p:txBody>
      </p:sp>
      <p:sp>
        <p:nvSpPr>
          <p:cNvPr id="8" name="Rectangle 7">
            <a:extLst>
              <a:ext uri="{FF2B5EF4-FFF2-40B4-BE49-F238E27FC236}">
                <a16:creationId xmlns:a16="http://schemas.microsoft.com/office/drawing/2014/main" id="{839F5A52-4EAF-913D-E653-028FD562270E}"/>
              </a:ext>
            </a:extLst>
          </p:cNvPr>
          <p:cNvSpPr/>
          <p:nvPr/>
        </p:nvSpPr>
        <p:spPr>
          <a:xfrm>
            <a:off x="1033849" y="4080239"/>
            <a:ext cx="7943200" cy="1477328"/>
          </a:xfrm>
          <a:prstGeom prst="rect">
            <a:avLst/>
          </a:prstGeom>
        </p:spPr>
        <p:txBody>
          <a:bodyPr wrap="none">
            <a:spAutoFit/>
          </a:bodyPr>
          <a:lstStyle/>
          <a:p>
            <a:r>
              <a:rPr lang="en-US" dirty="0">
                <a:latin typeface="TimesNewRomanPSMT"/>
              </a:rPr>
              <a:t>People greatly exaggerate the biology of racial differences</a:t>
            </a:r>
          </a:p>
          <a:p>
            <a:endParaRPr lang="en-US" dirty="0">
              <a:latin typeface="TimesNewRomanPSMT"/>
            </a:endParaRPr>
          </a:p>
          <a:p>
            <a:pPr marL="285750" indent="-285750">
              <a:buFont typeface="Arial" panose="020B0604020202020204" pitchFamily="34" charset="0"/>
              <a:buChar char="•"/>
            </a:pPr>
            <a:r>
              <a:rPr lang="en-US" dirty="0">
                <a:latin typeface="Times" pitchFamily="2" charset="0"/>
              </a:rPr>
              <a:t>dearth of biological evidence validating the genetics of racial </a:t>
            </a:r>
          </a:p>
          <a:p>
            <a:endParaRPr lang="en-US" dirty="0">
              <a:latin typeface="Times" pitchFamily="2" charset="0"/>
            </a:endParaRPr>
          </a:p>
          <a:p>
            <a:pPr marL="285750" indent="-285750">
              <a:buFont typeface="Arial" panose="020B0604020202020204" pitchFamily="34" charset="0"/>
              <a:buChar char="•"/>
            </a:pPr>
            <a:r>
              <a:rPr lang="en-US" dirty="0">
                <a:latin typeface="Times" pitchFamily="2" charset="0"/>
              </a:rPr>
              <a:t>lack of evidence for an evolutionary predisposition to encode race automatically </a:t>
            </a:r>
          </a:p>
        </p:txBody>
      </p:sp>
    </p:spTree>
    <p:extLst>
      <p:ext uri="{BB962C8B-B14F-4D97-AF65-F5344CB8AC3E}">
        <p14:creationId xmlns:p14="http://schemas.microsoft.com/office/powerpoint/2010/main" val="3254788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Segregation </a:t>
            </a:r>
          </a:p>
        </p:txBody>
      </p:sp>
      <p:sp>
        <p:nvSpPr>
          <p:cNvPr id="5" name="Content Placeholder 4">
            <a:extLst>
              <a:ext uri="{FF2B5EF4-FFF2-40B4-BE49-F238E27FC236}">
                <a16:creationId xmlns:a16="http://schemas.microsoft.com/office/drawing/2014/main" id="{AA18CA92-28E9-B502-9571-FCB2EF9664EC}"/>
              </a:ext>
            </a:extLst>
          </p:cNvPr>
          <p:cNvSpPr>
            <a:spLocks noGrp="1"/>
          </p:cNvSpPr>
          <p:nvPr>
            <p:ph idx="1"/>
          </p:nvPr>
        </p:nvSpPr>
        <p:spPr/>
        <p:txBody>
          <a:bodyPr/>
          <a:lstStyle/>
          <a:p>
            <a:r>
              <a:rPr lang="en-US" b="1" dirty="0">
                <a:latin typeface="Times" pitchFamily="2" charset="0"/>
              </a:rPr>
              <a:t>equal-status intergroup contact </a:t>
            </a:r>
          </a:p>
        </p:txBody>
      </p:sp>
      <p:sp>
        <p:nvSpPr>
          <p:cNvPr id="3" name="Rectangle 2">
            <a:extLst>
              <a:ext uri="{FF2B5EF4-FFF2-40B4-BE49-F238E27FC236}">
                <a16:creationId xmlns:a16="http://schemas.microsoft.com/office/drawing/2014/main" id="{E2477D54-2583-45FA-146B-FD3B33929056}"/>
              </a:ext>
            </a:extLst>
          </p:cNvPr>
          <p:cNvSpPr/>
          <p:nvPr/>
        </p:nvSpPr>
        <p:spPr>
          <a:xfrm>
            <a:off x="838200" y="2542498"/>
            <a:ext cx="8812427" cy="646331"/>
          </a:xfrm>
          <a:prstGeom prst="rect">
            <a:avLst/>
          </a:prstGeom>
        </p:spPr>
        <p:txBody>
          <a:bodyPr wrap="square">
            <a:spAutoFit/>
          </a:bodyPr>
          <a:lstStyle/>
          <a:p>
            <a:r>
              <a:rPr lang="en-US" dirty="0">
                <a:latin typeface="TimesNewRomanPSMT"/>
              </a:rPr>
              <a:t>The effects of contact on prejudice especially operate for exposing White Americans to Black Americans, rather than vice versa, given their respective majority–minority status </a:t>
            </a:r>
            <a:endParaRPr lang="en-US" dirty="0"/>
          </a:p>
        </p:txBody>
      </p:sp>
      <p:pic>
        <p:nvPicPr>
          <p:cNvPr id="5121" name="Picture 1" descr="page581image19360112">
            <a:extLst>
              <a:ext uri="{FF2B5EF4-FFF2-40B4-BE49-F238E27FC236}">
                <a16:creationId xmlns:a16="http://schemas.microsoft.com/office/drawing/2014/main" id="{0C086AC5-9C80-7D4A-2BD2-C3664440B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669" y="3317104"/>
            <a:ext cx="7624119" cy="3444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644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873608" cy="1619890"/>
          </a:xfrm>
          <a:noFill/>
        </p:spPr>
        <p:txBody>
          <a:bodyPr anchor="ctr">
            <a:normAutofit/>
          </a:bodyPr>
          <a:lstStyle/>
          <a:p>
            <a:r>
              <a:rPr lang="en-US" sz="4000" b="1" dirty="0">
                <a:solidFill>
                  <a:schemeClr val="accent1"/>
                </a:solidFill>
                <a:latin typeface="Helvetica" pitchFamily="2" charset="0"/>
              </a:rPr>
              <a:t>Gender Prejudice has Built-in</a:t>
            </a:r>
            <a:r>
              <a:rPr lang="zh-CN" altLang="en-US" sz="4000" b="1" dirty="0">
                <a:solidFill>
                  <a:schemeClr val="accent1"/>
                </a:solidFill>
                <a:latin typeface="Helvetica" pitchFamily="2" charset="0"/>
              </a:rPr>
              <a:t> </a:t>
            </a:r>
            <a:r>
              <a:rPr lang="en-US" sz="4000" b="1" dirty="0">
                <a:solidFill>
                  <a:schemeClr val="accent1"/>
                </a:solidFill>
                <a:latin typeface="Helvetica" pitchFamily="2" charset="0"/>
              </a:rPr>
              <a:t>Ambivalence </a:t>
            </a:r>
          </a:p>
        </p:txBody>
      </p:sp>
      <p:sp>
        <p:nvSpPr>
          <p:cNvPr id="5" name="Content Placeholder 4">
            <a:extLst>
              <a:ext uri="{FF2B5EF4-FFF2-40B4-BE49-F238E27FC236}">
                <a16:creationId xmlns:a16="http://schemas.microsoft.com/office/drawing/2014/main" id="{AA18CA92-28E9-B502-9571-FCB2EF9664EC}"/>
              </a:ext>
            </a:extLst>
          </p:cNvPr>
          <p:cNvSpPr>
            <a:spLocks noGrp="1"/>
          </p:cNvSpPr>
          <p:nvPr>
            <p:ph idx="1"/>
          </p:nvPr>
        </p:nvSpPr>
        <p:spPr>
          <a:xfrm>
            <a:off x="802340" y="2157771"/>
            <a:ext cx="10905565" cy="4128030"/>
          </a:xfrm>
        </p:spPr>
        <p:txBody>
          <a:bodyPr>
            <a:normAutofit/>
          </a:bodyPr>
          <a:lstStyle/>
          <a:p>
            <a:r>
              <a:rPr lang="en-US" sz="3200" dirty="0">
                <a:latin typeface=""/>
              </a:rPr>
              <a:t>(a) men’s and women’s unique structural relationships of heterosexual interdependence and male power in society,</a:t>
            </a:r>
          </a:p>
          <a:p>
            <a:endParaRPr lang="en-US" sz="3200" dirty="0">
              <a:latin typeface=""/>
            </a:endParaRPr>
          </a:p>
          <a:p>
            <a:r>
              <a:rPr lang="en-US" sz="3200" dirty="0">
                <a:latin typeface=""/>
              </a:rPr>
              <a:t> (b) the resulting mixed, prescriptive stereotypes and ambivalent prejudices,</a:t>
            </a:r>
          </a:p>
          <a:p>
            <a:endParaRPr lang="en-US" sz="3200" dirty="0">
              <a:latin typeface=""/>
            </a:endParaRPr>
          </a:p>
          <a:p>
            <a:r>
              <a:rPr lang="en-US" sz="3200" dirty="0">
                <a:latin typeface=""/>
              </a:rPr>
              <a:t> (c) biological and social bases of gender prejudice. </a:t>
            </a:r>
          </a:p>
        </p:txBody>
      </p:sp>
    </p:spTree>
    <p:extLst>
      <p:ext uri="{BB962C8B-B14F-4D97-AF65-F5344CB8AC3E}">
        <p14:creationId xmlns:p14="http://schemas.microsoft.com/office/powerpoint/2010/main" val="37128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B50D-6663-29F3-4DB4-56843326C662}"/>
              </a:ext>
            </a:extLst>
          </p:cNvPr>
          <p:cNvSpPr>
            <a:spLocks noGrp="1"/>
          </p:cNvSpPr>
          <p:nvPr>
            <p:ph type="title"/>
          </p:nvPr>
        </p:nvSpPr>
        <p:spPr/>
        <p:txBody>
          <a:bodyPr/>
          <a:lstStyle/>
          <a:p>
            <a:r>
              <a:rPr lang="en-US" b="1" dirty="0">
                <a:solidFill>
                  <a:srgbClr val="0070C0"/>
                </a:solidFill>
                <a:latin typeface="Times" pitchFamily="2" charset="0"/>
              </a:rPr>
              <a:t>Intimate Interdependence and Male Status </a:t>
            </a:r>
            <a:endParaRPr lang="x-none" b="1">
              <a:solidFill>
                <a:srgbClr val="0070C0"/>
              </a:solidFill>
              <a:latin typeface="Times" pitchFamily="2" charset="0"/>
            </a:endParaRPr>
          </a:p>
        </p:txBody>
      </p:sp>
      <p:sp>
        <p:nvSpPr>
          <p:cNvPr id="3" name="Content Placeholder 2">
            <a:extLst>
              <a:ext uri="{FF2B5EF4-FFF2-40B4-BE49-F238E27FC236}">
                <a16:creationId xmlns:a16="http://schemas.microsoft.com/office/drawing/2014/main" id="{AE84B220-D794-6736-530B-5391CDADCA92}"/>
              </a:ext>
            </a:extLst>
          </p:cNvPr>
          <p:cNvSpPr>
            <a:spLocks noGrp="1"/>
          </p:cNvSpPr>
          <p:nvPr>
            <p:ph idx="1"/>
          </p:nvPr>
        </p:nvSpPr>
        <p:spPr/>
        <p:txBody>
          <a:bodyPr/>
          <a:lstStyle/>
          <a:p>
            <a:endParaRPr lang="x-none"/>
          </a:p>
        </p:txBody>
      </p:sp>
      <p:pic>
        <p:nvPicPr>
          <p:cNvPr id="5" name="Picture 4">
            <a:extLst>
              <a:ext uri="{FF2B5EF4-FFF2-40B4-BE49-F238E27FC236}">
                <a16:creationId xmlns:a16="http://schemas.microsoft.com/office/drawing/2014/main" id="{1A7F6E7E-247A-6A4B-4E76-58649AE3B0BA}"/>
              </a:ext>
            </a:extLst>
          </p:cNvPr>
          <p:cNvPicPr>
            <a:picLocks noChangeAspect="1"/>
          </p:cNvPicPr>
          <p:nvPr/>
        </p:nvPicPr>
        <p:blipFill>
          <a:blip r:embed="rId2"/>
          <a:stretch>
            <a:fillRect/>
          </a:stretch>
        </p:blipFill>
        <p:spPr>
          <a:xfrm>
            <a:off x="844550" y="1405965"/>
            <a:ext cx="10502900" cy="3149600"/>
          </a:xfrm>
          <a:prstGeom prst="rect">
            <a:avLst/>
          </a:prstGeom>
        </p:spPr>
      </p:pic>
    </p:spTree>
    <p:extLst>
      <p:ext uri="{BB962C8B-B14F-4D97-AF65-F5344CB8AC3E}">
        <p14:creationId xmlns:p14="http://schemas.microsoft.com/office/powerpoint/2010/main" val="3347150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41CF9-94A8-FA7C-C8FC-601AE5168C71}"/>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AC4D6780-46CF-A51A-DB8C-9A061A0438F6}"/>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B66AFCB1-3528-A8F3-F1E4-D4E2C7AD32B5}"/>
              </a:ext>
            </a:extLst>
          </p:cNvPr>
          <p:cNvPicPr>
            <a:picLocks noChangeAspect="1"/>
          </p:cNvPicPr>
          <p:nvPr/>
        </p:nvPicPr>
        <p:blipFill>
          <a:blip r:embed="rId2"/>
          <a:stretch>
            <a:fillRect/>
          </a:stretch>
        </p:blipFill>
        <p:spPr>
          <a:xfrm>
            <a:off x="844550" y="266700"/>
            <a:ext cx="10502900" cy="6324600"/>
          </a:xfrm>
          <a:prstGeom prst="rect">
            <a:avLst/>
          </a:prstGeom>
        </p:spPr>
      </p:pic>
    </p:spTree>
    <p:extLst>
      <p:ext uri="{BB962C8B-B14F-4D97-AF65-F5344CB8AC3E}">
        <p14:creationId xmlns:p14="http://schemas.microsoft.com/office/powerpoint/2010/main" val="1749058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307489" y="1809110"/>
            <a:ext cx="2597076" cy="1619890"/>
          </a:xfrm>
        </p:spPr>
        <p:txBody>
          <a:bodyPr anchor="ctr">
            <a:normAutofit fontScale="90000"/>
          </a:bodyPr>
          <a:lstStyle/>
          <a:p>
            <a:r>
              <a:rPr lang="en-US" b="1" dirty="0">
                <a:solidFill>
                  <a:schemeClr val="accent1"/>
                </a:solidFill>
                <a:latin typeface="Helvetica" pitchFamily="2" charset="0"/>
              </a:rPr>
              <a:t>role congruity theory</a:t>
            </a:r>
          </a:p>
        </p:txBody>
      </p:sp>
      <p:pic>
        <p:nvPicPr>
          <p:cNvPr id="3" name="Picture 2">
            <a:extLst>
              <a:ext uri="{FF2B5EF4-FFF2-40B4-BE49-F238E27FC236}">
                <a16:creationId xmlns:a16="http://schemas.microsoft.com/office/drawing/2014/main" id="{B81FEEF0-876D-ACD4-F979-6D4A249DE1DA}"/>
              </a:ext>
            </a:extLst>
          </p:cNvPr>
          <p:cNvPicPr>
            <a:picLocks noChangeAspect="1"/>
          </p:cNvPicPr>
          <p:nvPr/>
        </p:nvPicPr>
        <p:blipFill>
          <a:blip r:embed="rId2"/>
          <a:stretch>
            <a:fillRect/>
          </a:stretch>
        </p:blipFill>
        <p:spPr>
          <a:xfrm>
            <a:off x="3311545" y="0"/>
            <a:ext cx="8724485" cy="6858000"/>
          </a:xfrm>
          <a:prstGeom prst="rect">
            <a:avLst/>
          </a:prstGeom>
        </p:spPr>
      </p:pic>
    </p:spTree>
    <p:extLst>
      <p:ext uri="{BB962C8B-B14F-4D97-AF65-F5344CB8AC3E}">
        <p14:creationId xmlns:p14="http://schemas.microsoft.com/office/powerpoint/2010/main" val="2239900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4A61-4716-179C-A1C8-DE78086E560C}"/>
              </a:ext>
            </a:extLst>
          </p:cNvPr>
          <p:cNvSpPr>
            <a:spLocks noGrp="1"/>
          </p:cNvSpPr>
          <p:nvPr>
            <p:ph type="title"/>
          </p:nvPr>
        </p:nvSpPr>
        <p:spPr/>
        <p:txBody>
          <a:bodyPr/>
          <a:lstStyle/>
          <a:p>
            <a:endParaRPr lang="en-CN"/>
          </a:p>
        </p:txBody>
      </p:sp>
      <p:pic>
        <p:nvPicPr>
          <p:cNvPr id="6145" name="Picture 1" descr="page585image19065200">
            <a:extLst>
              <a:ext uri="{FF2B5EF4-FFF2-40B4-BE49-F238E27FC236}">
                <a16:creationId xmlns:a16="http://schemas.microsoft.com/office/drawing/2014/main" id="{915783DD-0D5F-07A8-DA67-21B13386C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418" y="1690688"/>
            <a:ext cx="9753163" cy="503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2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Emotionally Mixed, Prescriptive Stereotypes and Ambivalent Prejudices </a:t>
            </a:r>
          </a:p>
        </p:txBody>
      </p:sp>
      <p:pic>
        <p:nvPicPr>
          <p:cNvPr id="8" name="Picture 7">
            <a:extLst>
              <a:ext uri="{FF2B5EF4-FFF2-40B4-BE49-F238E27FC236}">
                <a16:creationId xmlns:a16="http://schemas.microsoft.com/office/drawing/2014/main" id="{CF4C0712-ABEB-4D96-17B2-D2BC9C1AB079}"/>
              </a:ext>
            </a:extLst>
          </p:cNvPr>
          <p:cNvPicPr>
            <a:picLocks noChangeAspect="1"/>
          </p:cNvPicPr>
          <p:nvPr/>
        </p:nvPicPr>
        <p:blipFill>
          <a:blip r:embed="rId2"/>
          <a:stretch>
            <a:fillRect/>
          </a:stretch>
        </p:blipFill>
        <p:spPr>
          <a:xfrm>
            <a:off x="1769782" y="1819215"/>
            <a:ext cx="8401424" cy="5038785"/>
          </a:xfrm>
          <a:prstGeom prst="rect">
            <a:avLst/>
          </a:prstGeom>
        </p:spPr>
      </p:pic>
    </p:spTree>
    <p:extLst>
      <p:ext uri="{BB962C8B-B14F-4D97-AF65-F5344CB8AC3E}">
        <p14:creationId xmlns:p14="http://schemas.microsoft.com/office/powerpoint/2010/main" val="199728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2AA174-C4E2-A2ED-6503-375EE2F6482A}"/>
              </a:ext>
            </a:extLst>
          </p:cNvPr>
          <p:cNvPicPr>
            <a:picLocks noChangeAspect="1"/>
          </p:cNvPicPr>
          <p:nvPr/>
        </p:nvPicPr>
        <p:blipFill>
          <a:blip r:embed="rId2"/>
          <a:stretch>
            <a:fillRect/>
          </a:stretch>
        </p:blipFill>
        <p:spPr>
          <a:xfrm>
            <a:off x="423956" y="1149062"/>
            <a:ext cx="10375900" cy="1524000"/>
          </a:xfrm>
          <a:prstGeom prst="rect">
            <a:avLst/>
          </a:prstGeom>
        </p:spPr>
      </p:pic>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Ambivalent </a:t>
            </a:r>
            <a:r>
              <a:rPr lang="en-US" altLang="zh-CN" b="1" dirty="0">
                <a:solidFill>
                  <a:schemeClr val="accent1"/>
                </a:solidFill>
                <a:latin typeface="Helvetica" pitchFamily="2" charset="0"/>
              </a:rPr>
              <a:t>Sexism</a:t>
            </a:r>
            <a:r>
              <a:rPr lang="en-US" b="1" dirty="0">
                <a:solidFill>
                  <a:schemeClr val="accent1"/>
                </a:solidFill>
                <a:latin typeface="Helvetica" pitchFamily="2" charset="0"/>
              </a:rPr>
              <a:t> </a:t>
            </a:r>
          </a:p>
        </p:txBody>
      </p:sp>
      <p:sp>
        <p:nvSpPr>
          <p:cNvPr id="8" name="Rectangle 7">
            <a:extLst>
              <a:ext uri="{FF2B5EF4-FFF2-40B4-BE49-F238E27FC236}">
                <a16:creationId xmlns:a16="http://schemas.microsoft.com/office/drawing/2014/main" id="{A2E7680E-F370-1237-1CFF-DDA1E1889FFD}"/>
              </a:ext>
            </a:extLst>
          </p:cNvPr>
          <p:cNvSpPr/>
          <p:nvPr/>
        </p:nvSpPr>
        <p:spPr>
          <a:xfrm>
            <a:off x="594360" y="2768952"/>
            <a:ext cx="9377083" cy="1569660"/>
          </a:xfrm>
          <a:prstGeom prst="rect">
            <a:avLst/>
          </a:prstGeom>
        </p:spPr>
        <p:txBody>
          <a:bodyPr wrap="square">
            <a:spAutoFit/>
          </a:bodyPr>
          <a:lstStyle/>
          <a:p>
            <a:r>
              <a:rPr lang="en-US" sz="2400" dirty="0">
                <a:latin typeface="TimesNewRomanPSMT"/>
              </a:rPr>
              <a:t>Hostile and benevolent sexism are correlated, but they have distinct meanings. BS predicts positive (likable, moral) stereotypes of traditional women, and HS predicts negative (cold, untrustworthy) stereotypes of nontraditional women, reflecting the fundamental ambivalence. </a:t>
            </a:r>
            <a:endParaRPr lang="en-US" sz="2400" dirty="0"/>
          </a:p>
        </p:txBody>
      </p:sp>
      <p:sp>
        <p:nvSpPr>
          <p:cNvPr id="9" name="Rectangle 8">
            <a:extLst>
              <a:ext uri="{FF2B5EF4-FFF2-40B4-BE49-F238E27FC236}">
                <a16:creationId xmlns:a16="http://schemas.microsoft.com/office/drawing/2014/main" id="{7A1AF184-A1C3-526A-94C5-73A70FF474D7}"/>
              </a:ext>
            </a:extLst>
          </p:cNvPr>
          <p:cNvSpPr/>
          <p:nvPr/>
        </p:nvSpPr>
        <p:spPr>
          <a:xfrm>
            <a:off x="594360" y="4434502"/>
            <a:ext cx="5033750" cy="461665"/>
          </a:xfrm>
          <a:prstGeom prst="rect">
            <a:avLst/>
          </a:prstGeom>
        </p:spPr>
        <p:txBody>
          <a:bodyPr wrap="none">
            <a:spAutoFit/>
          </a:bodyPr>
          <a:lstStyle/>
          <a:p>
            <a:r>
              <a:rPr lang="en-US" altLang="zh-CN" sz="2400" b="1" dirty="0">
                <a:latin typeface="TimesNewRomanPSMT"/>
              </a:rPr>
              <a:t>A</a:t>
            </a:r>
            <a:r>
              <a:rPr lang="en-US" sz="2400" b="1" dirty="0">
                <a:latin typeface="TimesNewRomanPSMT"/>
              </a:rPr>
              <a:t>mbivalent sexism has consequences</a:t>
            </a:r>
            <a:endParaRPr lang="en-US" sz="2400" b="1" dirty="0"/>
          </a:p>
        </p:txBody>
      </p:sp>
    </p:spTree>
    <p:extLst>
      <p:ext uri="{BB962C8B-B14F-4D97-AF65-F5344CB8AC3E}">
        <p14:creationId xmlns:p14="http://schemas.microsoft.com/office/powerpoint/2010/main" val="1058496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sz="3600" b="1" dirty="0">
                <a:solidFill>
                  <a:schemeClr val="accent1"/>
                </a:solidFill>
                <a:latin typeface="Helvetica" pitchFamily="2" charset="0"/>
              </a:rPr>
              <a:t>Biological and Social Bases of Gender Prejudice </a:t>
            </a:r>
          </a:p>
        </p:txBody>
      </p:sp>
      <p:sp>
        <p:nvSpPr>
          <p:cNvPr id="6" name="Content Placeholder 5">
            <a:extLst>
              <a:ext uri="{FF2B5EF4-FFF2-40B4-BE49-F238E27FC236}">
                <a16:creationId xmlns:a16="http://schemas.microsoft.com/office/drawing/2014/main" id="{2428711D-E4F9-AF4E-8A07-CA1A915DD78B}"/>
              </a:ext>
            </a:extLst>
          </p:cNvPr>
          <p:cNvSpPr>
            <a:spLocks noGrp="1"/>
          </p:cNvSpPr>
          <p:nvPr>
            <p:ph idx="1"/>
          </p:nvPr>
        </p:nvSpPr>
        <p:spPr/>
        <p:txBody>
          <a:bodyPr/>
          <a:lstStyle/>
          <a:p>
            <a:r>
              <a:rPr lang="en-US" dirty="0">
                <a:latin typeface="Helvetica" pitchFamily="2" charset="0"/>
              </a:rPr>
              <a:t>Women do indeed weigh social class and ambition higher than do men, who weigh attractiveness higher than do women </a:t>
            </a:r>
          </a:p>
          <a:p>
            <a:endParaRPr lang="en-US" b="1" dirty="0"/>
          </a:p>
          <a:p>
            <a:endParaRPr lang="en-US" b="1" dirty="0"/>
          </a:p>
          <a:p>
            <a:r>
              <a:rPr lang="en-US" b="1" dirty="0"/>
              <a:t>Social role theory </a:t>
            </a:r>
            <a:r>
              <a:rPr lang="en-US" dirty="0"/>
              <a:t>also addresses gender differences in social behavior </a:t>
            </a:r>
          </a:p>
          <a:p>
            <a:endParaRPr lang="en-US" dirty="0">
              <a:latin typeface="Helvetica" pitchFamily="2" charset="0"/>
            </a:endParaRPr>
          </a:p>
          <a:p>
            <a:r>
              <a:rPr lang="en-US" b="1" dirty="0"/>
              <a:t>biosocial approach </a:t>
            </a:r>
            <a:r>
              <a:rPr lang="en-US" dirty="0"/>
              <a:t>acknowledges biological differences in average size and parental investment </a:t>
            </a:r>
          </a:p>
          <a:p>
            <a:endParaRPr lang="en-US" dirty="0">
              <a:latin typeface="Helvetica" pitchFamily="2" charset="0"/>
            </a:endParaRPr>
          </a:p>
        </p:txBody>
      </p:sp>
    </p:spTree>
    <p:extLst>
      <p:ext uri="{BB962C8B-B14F-4D97-AF65-F5344CB8AC3E}">
        <p14:creationId xmlns:p14="http://schemas.microsoft.com/office/powerpoint/2010/main" val="320635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0721-0578-8146-B72F-8C10BF3F1925}"/>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id="{EE90972A-B3DE-D94B-8C46-10E342C0F363}"/>
              </a:ext>
            </a:extLst>
          </p:cNvPr>
          <p:cNvSpPr>
            <a:spLocks noGrp="1"/>
          </p:cNvSpPr>
          <p:nvPr>
            <p:ph idx="1"/>
          </p:nvPr>
        </p:nvSpPr>
        <p:spPr/>
        <p:txBody>
          <a:bodyPr/>
          <a:lstStyle/>
          <a:p>
            <a:endParaRPr lang="x-none"/>
          </a:p>
        </p:txBody>
      </p:sp>
      <p:pic>
        <p:nvPicPr>
          <p:cNvPr id="4" name="Picture 3"/>
          <p:cNvPicPr>
            <a:picLocks noChangeAspect="1"/>
          </p:cNvPicPr>
          <p:nvPr/>
        </p:nvPicPr>
        <p:blipFill>
          <a:blip r:embed="rId2"/>
          <a:stretch>
            <a:fillRect/>
          </a:stretch>
        </p:blipFill>
        <p:spPr>
          <a:xfrm>
            <a:off x="1301750" y="1136650"/>
            <a:ext cx="9588500" cy="4584700"/>
          </a:xfrm>
          <a:prstGeom prst="rect">
            <a:avLst/>
          </a:prstGeom>
        </p:spPr>
      </p:pic>
    </p:spTree>
    <p:extLst>
      <p:ext uri="{BB962C8B-B14F-4D97-AF65-F5344CB8AC3E}">
        <p14:creationId xmlns:p14="http://schemas.microsoft.com/office/powerpoint/2010/main" val="1772516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Age Prejudice Awaits All of Us</a:t>
            </a:r>
          </a:p>
        </p:txBody>
      </p:sp>
      <p:pic>
        <p:nvPicPr>
          <p:cNvPr id="7170" name="Picture 2" descr="Age Discrimination Still Thrives in America">
            <a:extLst>
              <a:ext uri="{FF2B5EF4-FFF2-40B4-BE49-F238E27FC236}">
                <a16:creationId xmlns:a16="http://schemas.microsoft.com/office/drawing/2014/main" id="{88FC7D14-C83C-3106-D96B-01124D54D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705" y="1603918"/>
            <a:ext cx="8208589" cy="4716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8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Ageism is unique in several respects. </a:t>
            </a:r>
          </a:p>
        </p:txBody>
      </p:sp>
      <p:sp>
        <p:nvSpPr>
          <p:cNvPr id="6" name="Content Placeholder 5">
            <a:extLst>
              <a:ext uri="{FF2B5EF4-FFF2-40B4-BE49-F238E27FC236}">
                <a16:creationId xmlns:a16="http://schemas.microsoft.com/office/drawing/2014/main" id="{2428711D-E4F9-AF4E-8A07-CA1A915DD78B}"/>
              </a:ext>
            </a:extLst>
          </p:cNvPr>
          <p:cNvSpPr>
            <a:spLocks noGrp="1"/>
          </p:cNvSpPr>
          <p:nvPr>
            <p:ph idx="1"/>
          </p:nvPr>
        </p:nvSpPr>
        <p:spPr/>
        <p:txBody>
          <a:bodyPr/>
          <a:lstStyle/>
          <a:p>
            <a:r>
              <a:rPr lang="en-US" b="1" dirty="0"/>
              <a:t>Malleable Boundaries </a:t>
            </a:r>
            <a:endParaRPr lang="en-US" dirty="0"/>
          </a:p>
          <a:p>
            <a:endParaRPr lang="en-US" i="1" dirty="0">
              <a:latin typeface="Times" pitchFamily="2" charset="0"/>
            </a:endParaRPr>
          </a:p>
          <a:p>
            <a:r>
              <a:rPr lang="en-US" b="1" dirty="0"/>
              <a:t>Mortality and Terror Management </a:t>
            </a:r>
            <a:endParaRPr lang="en-US" dirty="0"/>
          </a:p>
          <a:p>
            <a:pPr marL="0" indent="0">
              <a:buNone/>
            </a:pPr>
            <a:endParaRPr lang="en-US" i="1" dirty="0">
              <a:latin typeface="Times" pitchFamily="2" charset="0"/>
            </a:endParaRPr>
          </a:p>
          <a:p>
            <a:endParaRPr lang="en-US" b="1" dirty="0">
              <a:latin typeface="Helvetica" pitchFamily="2" charset="0"/>
            </a:endParaRPr>
          </a:p>
        </p:txBody>
      </p:sp>
      <p:pic>
        <p:nvPicPr>
          <p:cNvPr id="8194" name="Picture 2" descr="Age Discrimination Attorneys Beverly Hills &amp; Los Angeles - E &amp; L LLP">
            <a:extLst>
              <a:ext uri="{FF2B5EF4-FFF2-40B4-BE49-F238E27FC236}">
                <a16:creationId xmlns:a16="http://schemas.microsoft.com/office/drawing/2014/main" id="{44662E5A-23DA-0687-3F21-019E397CB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214" y="1959007"/>
            <a:ext cx="5311786" cy="359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497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Sexual Prejudice is Controversial</a:t>
            </a:r>
          </a:p>
        </p:txBody>
      </p:sp>
      <p:sp>
        <p:nvSpPr>
          <p:cNvPr id="6" name="Content Placeholder 5">
            <a:extLst>
              <a:ext uri="{FF2B5EF4-FFF2-40B4-BE49-F238E27FC236}">
                <a16:creationId xmlns:a16="http://schemas.microsoft.com/office/drawing/2014/main" id="{2428711D-E4F9-AF4E-8A07-CA1A915DD78B}"/>
              </a:ext>
            </a:extLst>
          </p:cNvPr>
          <p:cNvSpPr>
            <a:spLocks noGrp="1"/>
          </p:cNvSpPr>
          <p:nvPr>
            <p:ph idx="1"/>
          </p:nvPr>
        </p:nvSpPr>
        <p:spPr>
          <a:xfrm>
            <a:off x="594360" y="1777972"/>
            <a:ext cx="7546610" cy="3970973"/>
          </a:xfrm>
        </p:spPr>
        <p:txBody>
          <a:bodyPr>
            <a:normAutofit/>
          </a:bodyPr>
          <a:lstStyle/>
          <a:p>
            <a:r>
              <a:rPr lang="en-US" dirty="0">
                <a:latin typeface="Arial" panose="020B0604020202020204" pitchFamily="34" charset="0"/>
                <a:cs typeface="Arial" panose="020B0604020202020204" pitchFamily="34" charset="0"/>
              </a:rPr>
              <a:t>Prejudice against gay men and lesbians, which goes by the names heterosexism, homophobia, and sexual prejudice, differs from other prejudices in at least three primary respects.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9218" name="Picture 2" descr="Anti-LBGT prejudice around the world | Inquirer News">
            <a:extLst>
              <a:ext uri="{FF2B5EF4-FFF2-40B4-BE49-F238E27FC236}">
                <a16:creationId xmlns:a16="http://schemas.microsoft.com/office/drawing/2014/main" id="{A7AED6B2-5266-72C1-EB62-BC5BFD6EA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420" y="4124528"/>
            <a:ext cx="4130580" cy="27334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AED539-E4C2-DD51-29AF-62440A330A65}"/>
              </a:ext>
            </a:extLst>
          </p:cNvPr>
          <p:cNvSpPr/>
          <p:nvPr/>
        </p:nvSpPr>
        <p:spPr>
          <a:xfrm>
            <a:off x="725305" y="4056434"/>
            <a:ext cx="7017912" cy="2246769"/>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Hate crimes have targeted a fifth of lesbians and a quarter of gay men, resulting in depression, anger, anxiety, and stress, more than for comparable crime victims (</a:t>
            </a:r>
            <a:r>
              <a:rPr lang="en-US" sz="2800" dirty="0" err="1">
                <a:latin typeface="Arial" panose="020B0604020202020204" pitchFamily="34" charset="0"/>
                <a:cs typeface="Arial" panose="020B0604020202020204" pitchFamily="34" charset="0"/>
              </a:rPr>
              <a:t>Herek</a:t>
            </a:r>
            <a:r>
              <a:rPr lang="en-US" sz="2800" dirty="0">
                <a:latin typeface="Arial" panose="020B0604020202020204" pitchFamily="34" charset="0"/>
                <a:cs typeface="Arial" panose="020B0604020202020204" pitchFamily="34" charset="0"/>
              </a:rPr>
              <a:t>, Gillis, &amp; Cogan, 1999). </a:t>
            </a:r>
          </a:p>
        </p:txBody>
      </p:sp>
    </p:spTree>
    <p:extLst>
      <p:ext uri="{BB962C8B-B14F-4D97-AF65-F5344CB8AC3E}">
        <p14:creationId xmlns:p14="http://schemas.microsoft.com/office/powerpoint/2010/main" val="2510304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B1D731-B76E-2A5A-4C1D-BED055177245}"/>
              </a:ext>
            </a:extLst>
          </p:cNvPr>
          <p:cNvSpPr/>
          <p:nvPr/>
        </p:nvSpPr>
        <p:spPr>
          <a:xfrm>
            <a:off x="255719" y="551289"/>
            <a:ext cx="11680562" cy="5755422"/>
          </a:xfrm>
          <a:prstGeom prst="rect">
            <a:avLst/>
          </a:prstGeom>
        </p:spPr>
        <p:txBody>
          <a:bodyPr wrap="square">
            <a:spAutoFit/>
          </a:bodyPr>
          <a:lstStyle/>
          <a:p>
            <a:pPr algn="ctr">
              <a:lnSpc>
                <a:spcPct val="150000"/>
              </a:lnSpc>
            </a:pPr>
            <a:r>
              <a:rPr lang="en-US" sz="4000" b="1" dirty="0">
                <a:solidFill>
                  <a:srgbClr val="0070C0"/>
                </a:solidFill>
                <a:latin typeface="Helvetica" pitchFamily="2" charset="0"/>
              </a:rPr>
              <a:t>Summary </a:t>
            </a:r>
            <a:endParaRPr lang="en-US" sz="2800" dirty="0">
              <a:latin typeface="Helvetica" pitchFamily="2" charset="0"/>
            </a:endParaRPr>
          </a:p>
          <a:p>
            <a:pPr>
              <a:lnSpc>
                <a:spcPct val="150000"/>
              </a:lnSpc>
            </a:pPr>
            <a:r>
              <a:rPr lang="en-US" sz="2800" dirty="0">
                <a:latin typeface="Helvetica" pitchFamily="2" charset="0"/>
              </a:rPr>
              <a:t>emotional prejudices and their interplay with cognitions on which</a:t>
            </a:r>
            <a:r>
              <a:rPr lang="zh-CN" altLang="en-US" sz="2800" dirty="0">
                <a:latin typeface="Helvetica" pitchFamily="2" charset="0"/>
              </a:rPr>
              <a:t> </a:t>
            </a:r>
            <a:r>
              <a:rPr lang="en-US" sz="2800" dirty="0">
                <a:latin typeface="Helvetica" pitchFamily="2" charset="0"/>
              </a:rPr>
              <a:t>they are based</a:t>
            </a:r>
            <a:r>
              <a:rPr lang="en-US" altLang="zh-CN" sz="2800" dirty="0">
                <a:latin typeface="Helvetica" pitchFamily="2" charset="0"/>
              </a:rPr>
              <a:t>;</a:t>
            </a:r>
            <a:endParaRPr lang="en-US" sz="2800" dirty="0">
              <a:latin typeface="Helvetica" pitchFamily="2" charset="0"/>
            </a:endParaRPr>
          </a:p>
          <a:p>
            <a:r>
              <a:rPr lang="en-US" sz="2800" dirty="0">
                <a:latin typeface="Helvetica" pitchFamily="2" charset="0"/>
              </a:rPr>
              <a:t>specific ingroup–outgroup prejudices reflect the unique circumstances of different groups, the chapter examines four specific kinds of prejudice</a:t>
            </a:r>
            <a:r>
              <a:rPr lang="en-US" altLang="zh-CN" sz="2800" dirty="0">
                <a:latin typeface="Helvetica" pitchFamily="2" charset="0"/>
              </a:rPr>
              <a:t>;</a:t>
            </a:r>
            <a:endParaRPr lang="en-US" sz="2800" dirty="0">
              <a:latin typeface="Helvetica" pitchFamily="2" charset="0"/>
            </a:endParaRPr>
          </a:p>
          <a:p>
            <a:r>
              <a:rPr lang="en-US" sz="2800" dirty="0">
                <a:latin typeface="Helvetica" pitchFamily="2" charset="0"/>
              </a:rPr>
              <a:t>Gender prejudice uniquely combines high status for one group with interdependence between the two groups</a:t>
            </a:r>
            <a:r>
              <a:rPr lang="en-US" altLang="zh-CN" sz="2800" dirty="0">
                <a:latin typeface="Helvetica" pitchFamily="2" charset="0"/>
              </a:rPr>
              <a:t>;</a:t>
            </a:r>
            <a:endParaRPr lang="en-US" sz="2800" dirty="0">
              <a:latin typeface="Helvetica" pitchFamily="2" charset="0"/>
            </a:endParaRPr>
          </a:p>
          <a:p>
            <a:r>
              <a:rPr lang="en-US" sz="2800" dirty="0">
                <a:latin typeface="Helvetica" pitchFamily="2" charset="0"/>
              </a:rPr>
              <a:t>Ageism uniquely involves a moving target, in that people both hope and fear to join the outgroup category</a:t>
            </a:r>
            <a:r>
              <a:rPr lang="en-US" altLang="zh-CN" sz="2800" dirty="0">
                <a:latin typeface="Helvetica" pitchFamily="2" charset="0"/>
              </a:rPr>
              <a:t>;</a:t>
            </a:r>
            <a:endParaRPr lang="en-US" sz="2800" dirty="0">
              <a:latin typeface="Helvetica" pitchFamily="2" charset="0"/>
            </a:endParaRPr>
          </a:p>
          <a:p>
            <a:r>
              <a:rPr lang="en-US" sz="2800" dirty="0">
                <a:latin typeface="Helvetica" pitchFamily="2" charset="0"/>
              </a:rPr>
              <a:t>sexual prejudice targets a concealable stigma, but it is widespread and simultaneously controversial, evoking strong reactions on all sides. </a:t>
            </a:r>
          </a:p>
        </p:txBody>
      </p:sp>
    </p:spTree>
    <p:extLst>
      <p:ext uri="{BB962C8B-B14F-4D97-AF65-F5344CB8AC3E}">
        <p14:creationId xmlns:p14="http://schemas.microsoft.com/office/powerpoint/2010/main" val="217709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Helvetica" charset="0"/>
                <a:ea typeface="Helvetica" charset="0"/>
                <a:cs typeface="Helvetica" charset="0"/>
              </a:rPr>
              <a:t>Structure</a:t>
            </a:r>
            <a:endParaRPr lang="en-US" dirty="0">
              <a:latin typeface="Helvetica" charset="0"/>
              <a:ea typeface="Helvetica" charset="0"/>
              <a:cs typeface="Helvetica" charset="0"/>
            </a:endParaRPr>
          </a:p>
        </p:txBody>
      </p:sp>
      <p:pic>
        <p:nvPicPr>
          <p:cNvPr id="4" name="Picture 3"/>
          <p:cNvPicPr>
            <a:picLocks noChangeAspect="1"/>
          </p:cNvPicPr>
          <p:nvPr/>
        </p:nvPicPr>
        <p:blipFill rotWithShape="1">
          <a:blip r:embed="rId2"/>
          <a:srcRect r="34185"/>
          <a:stretch/>
        </p:blipFill>
        <p:spPr>
          <a:xfrm>
            <a:off x="1912035" y="2308925"/>
            <a:ext cx="6457050" cy="2294072"/>
          </a:xfrm>
          <a:prstGeom prst="rect">
            <a:avLst/>
          </a:prstGeom>
        </p:spPr>
      </p:pic>
    </p:spTree>
    <p:extLst>
      <p:ext uri="{BB962C8B-B14F-4D97-AF65-F5344CB8AC3E}">
        <p14:creationId xmlns:p14="http://schemas.microsoft.com/office/powerpoint/2010/main" val="95092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AAD623F-EE29-A8F2-9351-233013284DAD}"/>
              </a:ext>
            </a:extLst>
          </p:cNvPr>
          <p:cNvSpPr>
            <a:spLocks noGrp="1"/>
          </p:cNvSpPr>
          <p:nvPr>
            <p:ph idx="1"/>
          </p:nvPr>
        </p:nvSpPr>
        <p:spPr>
          <a:xfrm>
            <a:off x="1157177" y="233914"/>
            <a:ext cx="10515600" cy="1796349"/>
          </a:xfrm>
        </p:spPr>
        <p:txBody>
          <a:bodyPr/>
          <a:lstStyle/>
          <a:p>
            <a:r>
              <a:rPr lang="en-US" b="1" dirty="0">
                <a:latin typeface="Helvetica" pitchFamily="2" charset="0"/>
              </a:rPr>
              <a:t>Intergroup Cognition Predicts Emotional Prejudices</a:t>
            </a:r>
          </a:p>
        </p:txBody>
      </p:sp>
      <p:pic>
        <p:nvPicPr>
          <p:cNvPr id="2" name="Picture 1"/>
          <p:cNvPicPr>
            <a:picLocks noChangeAspect="1"/>
          </p:cNvPicPr>
          <p:nvPr/>
        </p:nvPicPr>
        <p:blipFill>
          <a:blip r:embed="rId2"/>
          <a:stretch>
            <a:fillRect/>
          </a:stretch>
        </p:blipFill>
        <p:spPr>
          <a:xfrm>
            <a:off x="2179855" y="1210235"/>
            <a:ext cx="7582709" cy="5122974"/>
          </a:xfrm>
          <a:prstGeom prst="rect">
            <a:avLst/>
          </a:prstGeom>
        </p:spPr>
      </p:pic>
    </p:spTree>
    <p:extLst>
      <p:ext uri="{BB962C8B-B14F-4D97-AF65-F5344CB8AC3E}">
        <p14:creationId xmlns:p14="http://schemas.microsoft.com/office/powerpoint/2010/main" val="2077605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1B93D3C-2D71-F140-952D-D3CD8B5956EF}"/>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Stereotype Content Model </a:t>
            </a:r>
          </a:p>
        </p:txBody>
      </p:sp>
      <p:grpSp>
        <p:nvGrpSpPr>
          <p:cNvPr id="14" name="Group 13">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5"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9667753" y="623223"/>
            <a:ext cx="2139414" cy="2133600"/>
          </a:xfrm>
          <a:prstGeom prst="rect">
            <a:avLst/>
          </a:prstGeom>
        </p:spPr>
      </p:pic>
      <p:pic>
        <p:nvPicPr>
          <p:cNvPr id="11" name="Picture 10"/>
          <p:cNvPicPr>
            <a:picLocks noChangeAspect="1"/>
          </p:cNvPicPr>
          <p:nvPr/>
        </p:nvPicPr>
        <p:blipFill>
          <a:blip r:embed="rId4"/>
          <a:stretch>
            <a:fillRect/>
          </a:stretch>
        </p:blipFill>
        <p:spPr>
          <a:xfrm>
            <a:off x="873507" y="3497192"/>
            <a:ext cx="5220969" cy="1636595"/>
          </a:xfrm>
          <a:prstGeom prst="rect">
            <a:avLst/>
          </a:prstGeom>
        </p:spPr>
      </p:pic>
      <p:pic>
        <p:nvPicPr>
          <p:cNvPr id="13" name="Picture 12"/>
          <p:cNvPicPr>
            <a:picLocks noChangeAspect="1"/>
          </p:cNvPicPr>
          <p:nvPr/>
        </p:nvPicPr>
        <p:blipFill>
          <a:blip r:embed="rId5"/>
          <a:stretch>
            <a:fillRect/>
          </a:stretch>
        </p:blipFill>
        <p:spPr>
          <a:xfrm>
            <a:off x="6094476" y="3428338"/>
            <a:ext cx="6097524" cy="2642871"/>
          </a:xfrm>
          <a:prstGeom prst="rect">
            <a:avLst/>
          </a:prstGeom>
        </p:spPr>
      </p:pic>
    </p:spTree>
    <p:extLst>
      <p:ext uri="{BB962C8B-B14F-4D97-AF65-F5344CB8AC3E}">
        <p14:creationId xmlns:p14="http://schemas.microsoft.com/office/powerpoint/2010/main" val="2285153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80504" y="368797"/>
            <a:ext cx="10594571" cy="849162"/>
          </a:xfrm>
        </p:spPr>
        <p:txBody>
          <a:bodyPr vert="horz" lIns="91440" tIns="45720" rIns="91440" bIns="45720" rtlCol="0" anchor="ctr">
            <a:normAutofit/>
          </a:bodyPr>
          <a:lstStyle/>
          <a:p>
            <a:r>
              <a:rPr lang="en-US" b="1" dirty="0">
                <a:latin typeface="Helvetica" pitchFamily="2" charset="0"/>
              </a:rPr>
              <a:t>Intergroup Emotions Theory </a:t>
            </a:r>
          </a:p>
        </p:txBody>
      </p:sp>
      <p:sp>
        <p:nvSpPr>
          <p:cNvPr id="39" name="Rectangle 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99105"/>
            <a:ext cx="10806546" cy="1755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1">
            <a:extLst>
              <a:ext uri="{FF2B5EF4-FFF2-40B4-BE49-F238E27FC236}">
                <a16:creationId xmlns:a16="http://schemas.microsoft.com/office/drawing/2014/main" id="{1C601609-75CE-4CAA-9520-1CD1076BA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3" name="Rectangle 2">
              <a:extLst>
                <a:ext uri="{FF2B5EF4-FFF2-40B4-BE49-F238E27FC236}">
                  <a16:creationId xmlns:a16="http://schemas.microsoft.com/office/drawing/2014/main" id="{59900C35-2E02-41A0-ABB5-EA0BEB9FD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CBCF5FCB-4FA9-4595-90C2-9D063B5E4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C1AADA6C-3F63-4D4A-AF84-0ED447D0FC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D3D59899-4DF2-4DE1-8EE8-1C8E16055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DA4C4CDA-3FC5-4A6A-BAFE-977CB614E5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A4016669-38F7-4F7F-AD2F-2BA576D7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id="{DA73A589-79D3-4A5A-9094-C3A69CF9E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9">
              <a:extLst>
                <a:ext uri="{FF2B5EF4-FFF2-40B4-BE49-F238E27FC236}">
                  <a16:creationId xmlns:a16="http://schemas.microsoft.com/office/drawing/2014/main" id="{56EB2622-CE07-49D9-96DA-A27CD49698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id="{2F004B65-48B3-4E04-B12B-A42AE1BA7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D51F45B-6911-4E9B-8F00-9F9016B8A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a:extLst>
                <a:ext uri="{FF2B5EF4-FFF2-40B4-BE49-F238E27FC236}">
                  <a16:creationId xmlns:a16="http://schemas.microsoft.com/office/drawing/2014/main" id="{2CB57D3C-685E-4CF6-80E7-D6D2E8AA5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2B7417D-88BA-4A07-A037-A598CA519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2581F91C-3245-4CC9-AE9C-20713201D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8449BF09-F04A-412E-8CBA-D81F0F2AF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73FB0607-74E7-40F5-9196-F19E1AB74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263E7E3B-57A7-4E14-BC6E-F5888E6A9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a:extLst>
                <a:ext uri="{FF2B5EF4-FFF2-40B4-BE49-F238E27FC236}">
                  <a16:creationId xmlns:a16="http://schemas.microsoft.com/office/drawing/2014/main" id="{EE6C892E-7464-4649-AFAC-8FCD23E5F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9">
              <a:extLst>
                <a:ext uri="{FF2B5EF4-FFF2-40B4-BE49-F238E27FC236}">
                  <a16:creationId xmlns:a16="http://schemas.microsoft.com/office/drawing/2014/main" id="{FEC3099C-1531-4B73-9DE7-B3B15ABE4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0D768EF6-7AE9-40DE-8CC0-901E573E1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E6153FD2-D44D-43AE-B1F6-EB5737FF2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01384"/>
            <a:ext cx="11371811"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 y="1814565"/>
            <a:ext cx="4467608" cy="3152855"/>
          </a:xfrm>
          <a:prstGeom prst="rect">
            <a:avLst/>
          </a:prstGeom>
        </p:spPr>
      </p:pic>
      <p:pic>
        <p:nvPicPr>
          <p:cNvPr id="4" name="Picture 3"/>
          <p:cNvPicPr>
            <a:picLocks noChangeAspect="1"/>
          </p:cNvPicPr>
          <p:nvPr/>
        </p:nvPicPr>
        <p:blipFill>
          <a:blip r:embed="rId4"/>
          <a:stretch>
            <a:fillRect/>
          </a:stretch>
        </p:blipFill>
        <p:spPr>
          <a:xfrm>
            <a:off x="4467608" y="1586756"/>
            <a:ext cx="6963452" cy="4097298"/>
          </a:xfrm>
          <a:prstGeom prst="rect">
            <a:avLst/>
          </a:prstGeom>
        </p:spPr>
      </p:pic>
      <p:sp>
        <p:nvSpPr>
          <p:cNvPr id="5" name="TextBox 4">
            <a:extLst>
              <a:ext uri="{FF2B5EF4-FFF2-40B4-BE49-F238E27FC236}">
                <a16:creationId xmlns:a16="http://schemas.microsoft.com/office/drawing/2014/main" id="{1C19901E-84B6-A620-DCD9-CAEEFA315BD0}"/>
              </a:ext>
            </a:extLst>
          </p:cNvPr>
          <p:cNvSpPr txBox="1"/>
          <p:nvPr/>
        </p:nvSpPr>
        <p:spPr>
          <a:xfrm>
            <a:off x="827903" y="5857103"/>
            <a:ext cx="9242854" cy="646331"/>
          </a:xfrm>
          <a:prstGeom prst="rect">
            <a:avLst/>
          </a:prstGeom>
          <a:noFill/>
        </p:spPr>
        <p:txBody>
          <a:bodyPr wrap="square" rtlCol="0">
            <a:spAutoFit/>
          </a:bodyPr>
          <a:lstStyle/>
          <a:p>
            <a:r>
              <a:rPr lang="en-US" i="1" dirty="0">
                <a:solidFill>
                  <a:srgbClr val="0070C0"/>
                </a:solidFill>
                <a:latin typeface=""/>
              </a:rPr>
              <a:t>people respond more quickly and accurately to traits that match their self- concept and their ingroup concept, compared to mismatches</a:t>
            </a:r>
          </a:p>
        </p:txBody>
      </p:sp>
    </p:spTree>
    <p:extLst>
      <p:ext uri="{BB962C8B-B14F-4D97-AF65-F5344CB8AC3E}">
        <p14:creationId xmlns:p14="http://schemas.microsoft.com/office/powerpoint/2010/main" val="1342829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34316" y="0"/>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Intergroup Emotions Theory </a:t>
            </a:r>
          </a:p>
        </p:txBody>
      </p:sp>
      <p:pic>
        <p:nvPicPr>
          <p:cNvPr id="3" name="Picture 2">
            <a:extLst>
              <a:ext uri="{FF2B5EF4-FFF2-40B4-BE49-F238E27FC236}">
                <a16:creationId xmlns:a16="http://schemas.microsoft.com/office/drawing/2014/main" id="{EED15148-B6E4-2BCA-7C45-99B0B501062E}"/>
              </a:ext>
            </a:extLst>
          </p:cNvPr>
          <p:cNvPicPr>
            <a:picLocks noChangeAspect="1"/>
          </p:cNvPicPr>
          <p:nvPr/>
        </p:nvPicPr>
        <p:blipFill>
          <a:blip r:embed="rId2"/>
          <a:stretch>
            <a:fillRect/>
          </a:stretch>
        </p:blipFill>
        <p:spPr>
          <a:xfrm>
            <a:off x="1472850" y="849162"/>
            <a:ext cx="8819423" cy="6008838"/>
          </a:xfrm>
          <a:prstGeom prst="rect">
            <a:avLst/>
          </a:prstGeom>
        </p:spPr>
      </p:pic>
    </p:spTree>
    <p:extLst>
      <p:ext uri="{BB962C8B-B14F-4D97-AF65-F5344CB8AC3E}">
        <p14:creationId xmlns:p14="http://schemas.microsoft.com/office/powerpoint/2010/main" val="10752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619072" y="316610"/>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Intergroup Emotions Theory </a:t>
            </a:r>
            <a:endParaRPr lang="en-US" sz="8000" dirty="0">
              <a:solidFill>
                <a:schemeClr val="accent1"/>
              </a:solidFill>
              <a:latin typeface="Helvetica" pitchFamily="2" charset="0"/>
            </a:endParaRPr>
          </a:p>
        </p:txBody>
      </p:sp>
      <p:sp>
        <p:nvSpPr>
          <p:cNvPr id="4" name="TextBox 3">
            <a:extLst>
              <a:ext uri="{FF2B5EF4-FFF2-40B4-BE49-F238E27FC236}">
                <a16:creationId xmlns:a16="http://schemas.microsoft.com/office/drawing/2014/main" id="{B190218A-D5BE-CA39-E67A-9594F9D497A2}"/>
              </a:ext>
            </a:extLst>
          </p:cNvPr>
          <p:cNvSpPr txBox="1"/>
          <p:nvPr/>
        </p:nvSpPr>
        <p:spPr>
          <a:xfrm>
            <a:off x="8292446" y="2312090"/>
            <a:ext cx="3618960" cy="1754326"/>
          </a:xfrm>
          <a:prstGeom prst="rect">
            <a:avLst/>
          </a:prstGeom>
          <a:noFill/>
        </p:spPr>
        <p:txBody>
          <a:bodyPr wrap="square" rtlCol="0">
            <a:spAutoFit/>
          </a:bodyPr>
          <a:lstStyle/>
          <a:p>
            <a:r>
              <a:rPr lang="en-US" i="1" dirty="0">
                <a:latin typeface="Helvetica" pitchFamily="2" charset="0"/>
              </a:rPr>
              <a:t>IET conceptualizes prejudice as a specific intergroup emotion that comes from a specific appraisal (stereotype) and creates specific emotional action tendencies (discrimination). </a:t>
            </a:r>
          </a:p>
        </p:txBody>
      </p:sp>
      <p:pic>
        <p:nvPicPr>
          <p:cNvPr id="1025" name="Picture 1" descr="page560image19245008">
            <a:extLst>
              <a:ext uri="{FF2B5EF4-FFF2-40B4-BE49-F238E27FC236}">
                <a16:creationId xmlns:a16="http://schemas.microsoft.com/office/drawing/2014/main" id="{019946CC-A92E-0F5D-7706-E6947933B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357" y="1165772"/>
            <a:ext cx="7126434" cy="51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70273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11211</TotalTime>
  <Words>792</Words>
  <Application>Microsoft Macintosh PowerPoint</Application>
  <PresentationFormat>Widescreen</PresentationFormat>
  <Paragraphs>72</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vt:lpstr>
      <vt:lpstr>等线 Light</vt:lpstr>
      <vt:lpstr>TimesNewRomanPS</vt:lpstr>
      <vt:lpstr>TimesNewRomanPSMT</vt:lpstr>
      <vt:lpstr>Arial</vt:lpstr>
      <vt:lpstr>Helvetica</vt:lpstr>
      <vt:lpstr>Times</vt:lpstr>
      <vt:lpstr>Office 主题​​</vt:lpstr>
      <vt:lpstr>Ch 12 Prejudice: Interplay of Cognitive and Affective Biases</vt:lpstr>
      <vt:lpstr>PowerPoint Presentation</vt:lpstr>
      <vt:lpstr>PowerPoint Presentation</vt:lpstr>
      <vt:lpstr>Structure</vt:lpstr>
      <vt:lpstr>PowerPoint Presentation</vt:lpstr>
      <vt:lpstr>Stereotype Content Model </vt:lpstr>
      <vt:lpstr>Intergroup Emotions Theory </vt:lpstr>
      <vt:lpstr>Intergroup Emotions Theory </vt:lpstr>
      <vt:lpstr>Intergroup Emotions Theory </vt:lpstr>
      <vt:lpstr>Image Theory </vt:lpstr>
      <vt:lpstr>PowerPoint Presentation</vt:lpstr>
      <vt:lpstr>PowerPoint Presentation</vt:lpstr>
      <vt:lpstr>PowerPoint Presentation</vt:lpstr>
      <vt:lpstr>Anxiety: Integrated Threat Theory </vt:lpstr>
      <vt:lpstr>Guilt: Various Theories </vt:lpstr>
      <vt:lpstr>Racial Prejudice is Emotionally Complicated </vt:lpstr>
      <vt:lpstr>Anti-Black Racism is Emotionally Loaded </vt:lpstr>
      <vt:lpstr>PowerPoint Presentation</vt:lpstr>
      <vt:lpstr>PowerPoint Presentation</vt:lpstr>
      <vt:lpstr>Much Racism is Aversive </vt:lpstr>
      <vt:lpstr>Segregation </vt:lpstr>
      <vt:lpstr>Gender Prejudice has Built-in Ambivalence </vt:lpstr>
      <vt:lpstr>Intimate Interdependence and Male Status </vt:lpstr>
      <vt:lpstr>PowerPoint Presentation</vt:lpstr>
      <vt:lpstr>role congruity theory</vt:lpstr>
      <vt:lpstr>PowerPoint Presentation</vt:lpstr>
      <vt:lpstr>Emotionally Mixed, Prescriptive Stereotypes and Ambivalent Prejudices </vt:lpstr>
      <vt:lpstr>Ambivalent Sexism </vt:lpstr>
      <vt:lpstr>Biological and Social Bases of Gender Prejudice </vt:lpstr>
      <vt:lpstr>Age Prejudice Awaits All of Us</vt:lpstr>
      <vt:lpstr>Ageism is unique in several respects. </vt:lpstr>
      <vt:lpstr>Sexual Prejudice is Controversial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注意缺陷与多动障碍（ADHD）和康复训练</dc:title>
  <dc:creator>李 晗冉</dc:creator>
  <cp:lastModifiedBy>haiyanwu</cp:lastModifiedBy>
  <cp:revision>78</cp:revision>
  <dcterms:created xsi:type="dcterms:W3CDTF">2021-09-11T09:05:17Z</dcterms:created>
  <dcterms:modified xsi:type="dcterms:W3CDTF">2022-05-11T12:20:21Z</dcterms:modified>
</cp:coreProperties>
</file>